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98" r:id="rId2"/>
    <p:sldId id="296" r:id="rId3"/>
    <p:sldId id="259" r:id="rId4"/>
    <p:sldId id="287" r:id="rId5"/>
    <p:sldId id="288" r:id="rId6"/>
    <p:sldId id="300" r:id="rId7"/>
    <p:sldId id="301" r:id="rId8"/>
    <p:sldId id="299" r:id="rId9"/>
    <p:sldId id="302" r:id="rId10"/>
    <p:sldId id="303" r:id="rId11"/>
    <p:sldId id="304" r:id="rId12"/>
    <p:sldId id="289" r:id="rId13"/>
    <p:sldId id="305" r:id="rId14"/>
    <p:sldId id="306" r:id="rId15"/>
    <p:sldId id="290" r:id="rId16"/>
    <p:sldId id="307" r:id="rId17"/>
    <p:sldId id="308" r:id="rId18"/>
    <p:sldId id="292" r:id="rId19"/>
    <p:sldId id="293" r:id="rId20"/>
    <p:sldId id="294" r:id="rId21"/>
    <p:sldId id="309" r:id="rId2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6699"/>
    <a:srgbClr val="8682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67742" autoAdjust="0"/>
  </p:normalViewPr>
  <p:slideViewPr>
    <p:cSldViewPr>
      <p:cViewPr>
        <p:scale>
          <a:sx n="50" d="100"/>
          <a:sy n="50" d="100"/>
        </p:scale>
        <p:origin x="-19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8A043-C25A-4F6A-9AE0-72838346742C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FD167-AC12-4F08-A19C-21E221AF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667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59FEE-5D9F-476F-8874-A06FAA6604B2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68C0-0FF6-4205-8E96-336C39519B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873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D68C0-0FF6-4205-8E96-336C39519B2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5248-849D-4F28-8801-3B81F8AC2853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67CE-1050-4C69-8419-8F1B57567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kumimoji="0" lang="en-US" sz="4800" b="1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operation</a:t>
            </a:r>
            <a:endParaRPr kumimoji="0" lang="en-US" sz="4800" b="1" i="0" u="none" strike="noStrike" kern="1200" cap="none" spc="0" normalizeH="0" baseline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4600" y="3810000"/>
            <a:ext cx="43434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Árpád Juhász MD PhD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surgeon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9812" y="5334000"/>
            <a:ext cx="54977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University of Pécs, </a:t>
            </a:r>
            <a:r>
              <a:rPr lang="hu-HU" sz="2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hu-HU" sz="2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hu-HU" sz="2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</a:t>
            </a:r>
            <a:r>
              <a:rPr lang="hu-HU" sz="2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Surgical</a:t>
            </a:r>
            <a:r>
              <a:rPr lang="hu-HU" sz="2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Research and </a:t>
            </a:r>
            <a:r>
              <a:rPr lang="hu-HU" sz="2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  <a:endParaRPr lang="en-US" sz="23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552426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 over 65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pregnanc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malignancy,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oncotherapy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malnutrition, obesity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diffuculty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intubation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accumulation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fat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disturbancy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wound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healing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0129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553068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 over 65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pregnanc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malignancy,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oncotherapy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malnutrition, obesity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smoking / alcohol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consump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ion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2757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"/>
          <p:cNvSpPr txBox="1"/>
          <p:nvPr/>
        </p:nvSpPr>
        <p:spPr>
          <a:xfrm>
            <a:off x="533400" y="2286000"/>
            <a:ext cx="40511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 alterations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cardio-respiratory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hypertension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2286000"/>
            <a:ext cx="5288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 alterations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hypovolaemy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/ chronic inflammations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urinary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GI 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3402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2286000"/>
            <a:ext cx="543200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 alterations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hypovolaemy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/ chronic inflammations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thrombosis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 insufficiencies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endocrine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disorders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1102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197" y="253425"/>
            <a:ext cx="4861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Preoperative examinations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84545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preparation before elective surgery – acute surgery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examinations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communication with the patient, informed consent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physical examination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lab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radiology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semiinvasiv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invasiv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instrumental examinations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preop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hyperalimentation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fasting at least 6 hours prior to surgery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purge – empty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intenstinal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tract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urinary catheter, G-tube,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stabil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vein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thrombosis prophylaxis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72121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goal: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ideal and easy approach of  affected organs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small and esthetic scar</a:t>
            </a: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„CICATRIX OPTIMA”</a:t>
            </a:r>
          </a:p>
          <a:p>
            <a:pPr lvl="1"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surgeons have to operate using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plastic surgical principles</a:t>
            </a:r>
            <a:r>
              <a:rPr lang="hu-H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819400" y="253425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approaches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71817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opening of the abdominal cavity–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laparotomy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opening of the chest –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thoracotomy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thoracolaparotomy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5410200" y="1295400"/>
            <a:ext cx="2743200" cy="685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extBox 1"/>
          <p:cNvSpPr txBox="1"/>
          <p:nvPr/>
        </p:nvSpPr>
        <p:spPr>
          <a:xfrm>
            <a:off x="2819400" y="253425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approaches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tudomány\PTE\ot_perc_edzes_csodas_has_hasiz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200" y="2819400"/>
            <a:ext cx="5384800" cy="35941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19400" y="253425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approaches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654377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laparotomy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vertical / transverse / oblique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vertical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median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paramedian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transrectal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pararectal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lateral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transmuscular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transverse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transrectal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Pfannenstiel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muscle-splitting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tudomány\PTE\ot_perc_edzes_csodas_has_hasiz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200" y="2819400"/>
            <a:ext cx="5384800" cy="3594100"/>
          </a:xfrm>
          <a:prstGeom prst="rect">
            <a:avLst/>
          </a:prstGeom>
          <a:noFill/>
        </p:spPr>
      </p:pic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47852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laparotomy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oblique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inguinal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transmuscular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paracostal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subcostal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muscle-splitting incisions 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McBurney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Bergmann-Israel  incision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819400" y="253425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approaches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533400" y="1371601"/>
            <a:ext cx="75648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why is operation necessary?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 the operation help the patient?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do we know all the alternatives of the operation?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- consultation</a:t>
            </a:r>
          </a:p>
          <a:p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38200" y="3810000"/>
            <a:ext cx="82237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 It is not necessary everybody to operate who we can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or because of the traditions!”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Gábor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Petri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>
            <a:off x="2819400" y="253425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approaches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F:\tudomány\PTE\laparoscopos portolá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057400"/>
            <a:ext cx="5334000" cy="4181475"/>
          </a:xfrm>
          <a:prstGeom prst="rect">
            <a:avLst/>
          </a:prstGeom>
          <a:noFill/>
        </p:spPr>
      </p:pic>
      <p:sp>
        <p:nvSpPr>
          <p:cNvPr id="10" name="TextBox 2"/>
          <p:cNvSpPr txBox="1"/>
          <p:nvPr/>
        </p:nvSpPr>
        <p:spPr>
          <a:xfrm>
            <a:off x="533400" y="1371600"/>
            <a:ext cx="24721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laparoscopy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thoracoscopy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F:\tudomány\PTE\thoracoscop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505200"/>
            <a:ext cx="4761224" cy="2706112"/>
          </a:xfrm>
          <a:prstGeom prst="rect">
            <a:avLst/>
          </a:prstGeom>
          <a:noFill/>
        </p:spPr>
      </p:pic>
      <p:sp>
        <p:nvSpPr>
          <p:cNvPr id="12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62200" y="1905000"/>
            <a:ext cx="47067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 smtClean="0"/>
          </a:p>
          <a:p>
            <a:r>
              <a:rPr lang="hu-H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hu-H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hu-H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hu-H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hu-H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/>
          <p:nvPr/>
        </p:nvSpPr>
        <p:spPr>
          <a:xfrm>
            <a:off x="533400" y="1371600"/>
            <a:ext cx="76819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why is operation necessary?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 the operation help the patient?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do we know all the alternatives of the operation?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- consultation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riscs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advantages /disadvantages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general condition of the patient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types of indication: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vita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indication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absolute indication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relative indication</a:t>
            </a:r>
          </a:p>
          <a:p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"/>
          <p:cNvSpPr txBox="1"/>
          <p:nvPr/>
        </p:nvSpPr>
        <p:spPr>
          <a:xfrm>
            <a:off x="533400" y="1371600"/>
            <a:ext cx="56989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contraindications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based on the level of indication</a:t>
            </a:r>
          </a:p>
          <a:p>
            <a:pPr lvl="1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claim of human dignitary (????)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risc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the operation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preoperative examination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low / medium / high risk surgery</a:t>
            </a:r>
          </a:p>
          <a:p>
            <a:pPr>
              <a:buFont typeface="Wingdings" pitchFamily="2" charset="2"/>
              <a:buChar char="Ø"/>
            </a:pP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533400" y="2286000"/>
            <a:ext cx="78967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52341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slow-down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circulation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accumulation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hypotermy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risc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8822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839043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 over 65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biological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calender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>
              <a:buFont typeface="Wingdings" pitchFamily="2" charset="2"/>
              <a:buChar char="ü"/>
            </a:pP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/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perioperative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cardiopulmonary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9295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82109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 over 65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pregnancy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patiens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!!!!</a:t>
            </a: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anatomical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alterations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anaesthetical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teratogen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(i.e. N</a:t>
            </a:r>
            <a:r>
              <a:rPr lang="hu-H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086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371600"/>
            <a:ext cx="800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influencing factors which increase the surgical risk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533400" y="2286000"/>
            <a:ext cx="74446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acute surgery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duration is more than 2 hours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 over 65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pregnancy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malignancy,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oncotherapy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decreased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immune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hu-H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radiotherapy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(local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inflammation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 typeface="Wingdings" pitchFamily="2" charset="2"/>
              <a:buChar char="ü"/>
            </a:pPr>
            <a:r>
              <a:rPr lang="hu-H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wrong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hu-H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status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219200" y="253425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Surgical indications / contraindications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553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surgical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– Pécs, 09.22.2015.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404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78680</TotalTime>
  <Words>902</Words>
  <Application>Microsoft Office PowerPoint</Application>
  <PresentationFormat>Diavetítés a képernyőre (4:3 oldalarány)</PresentationFormat>
  <Paragraphs>202</Paragraphs>
  <Slides>21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 Theme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management of large hiatal hernia after a failed anti-reflux surgery</dc:title>
  <dc:creator>aiz75202</dc:creator>
  <cp:lastModifiedBy>Dr Juhász Árpád</cp:lastModifiedBy>
  <cp:revision>416</cp:revision>
  <dcterms:created xsi:type="dcterms:W3CDTF">2011-01-15T20:34:15Z</dcterms:created>
  <dcterms:modified xsi:type="dcterms:W3CDTF">2015-11-07T08:07:21Z</dcterms:modified>
</cp:coreProperties>
</file>