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52"/>
  </p:handoutMasterIdLst>
  <p:sldIdLst>
    <p:sldId id="256" r:id="rId2"/>
    <p:sldId id="257" r:id="rId3"/>
    <p:sldId id="258" r:id="rId4"/>
    <p:sldId id="305" r:id="rId5"/>
    <p:sldId id="306" r:id="rId6"/>
    <p:sldId id="307" r:id="rId7"/>
    <p:sldId id="308" r:id="rId8"/>
    <p:sldId id="309" r:id="rId9"/>
    <p:sldId id="259" r:id="rId10"/>
    <p:sldId id="262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00" r:id="rId36"/>
    <p:sldId id="301" r:id="rId37"/>
    <p:sldId id="302" r:id="rId38"/>
    <p:sldId id="297" r:id="rId39"/>
    <p:sldId id="298" r:id="rId40"/>
    <p:sldId id="299" r:id="rId41"/>
    <p:sldId id="295" r:id="rId42"/>
    <p:sldId id="296" r:id="rId43"/>
    <p:sldId id="294" r:id="rId44"/>
    <p:sldId id="287" r:id="rId45"/>
    <p:sldId id="286" r:id="rId46"/>
    <p:sldId id="292" r:id="rId47"/>
    <p:sldId id="291" r:id="rId48"/>
    <p:sldId id="290" r:id="rId49"/>
    <p:sldId id="289" r:id="rId50"/>
    <p:sldId id="288" r:id="rId51"/>
  </p:sldIdLst>
  <p:sldSz cx="9144000" cy="6858000" type="screen4x3"/>
  <p:notesSz cx="10234613" cy="71040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E613BF-8E51-4650-AF88-58F1DD238667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BB0D2BD-808F-4986-B407-EFCED1E9F7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8289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7" cy="2554758"/>
          </a:xfrm>
        </p:spPr>
        <p:txBody>
          <a:bodyPr anchor="b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419" y="1824010"/>
            <a:ext cx="990599" cy="240258"/>
          </a:xfr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</a:defRPr>
            </a:lvl1pPr>
          </a:lstStyle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46568" y="3264407"/>
            <a:ext cx="3859795" cy="228659"/>
          </a:xfrm>
        </p:spPr>
        <p:txBody>
          <a:bodyPr/>
          <a:lstStyle>
            <a:lvl1pPr>
              <a:defRPr sz="900" b="0" i="0"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092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0" name="Rectangle 19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51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Rectangle 18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27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7033421" y="2893960"/>
            <a:ext cx="679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625840" y="590998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763" y="914400"/>
            <a:ext cx="6177681" cy="28846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870" y="5000815"/>
            <a:ext cx="6422005" cy="101817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2" name="Rectangle 21"/>
          <p:cNvSpPr/>
          <p:nvPr/>
        </p:nvSpPr>
        <p:spPr>
          <a:xfrm>
            <a:off x="7745644" y="-7177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923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132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1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2"/>
            <a:ext cx="2313431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5332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2"/>
            <a:ext cx="2326750" cy="288836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40" cy="287771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8710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5201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390" y="4179595"/>
            <a:ext cx="2295329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48208"/>
            <a:ext cx="2309279" cy="11766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30434" y="4179594"/>
            <a:ext cx="2291674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6834"/>
            <a:ext cx="2025182" cy="144970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48209"/>
            <a:ext cx="2317790" cy="118837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66523"/>
            <a:ext cx="2304671" cy="681684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489200"/>
            <a:ext cx="2018838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8209"/>
            <a:ext cx="2304671" cy="1189427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441" y="2489200"/>
            <a:ext cx="0" cy="3535679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622" y="2489200"/>
            <a:ext cx="0" cy="3548436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19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4852" y="921453"/>
            <a:ext cx="6423592" cy="715512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05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ctr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7744507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2364" y="295730"/>
            <a:ext cx="738909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426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3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443" y="2257588"/>
            <a:ext cx="3101763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267"/>
            <a:ext cx="3054653" cy="3020345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7745644" y="39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39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79" cy="3530604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53245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67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040"/>
            <a:ext cx="3636978" cy="2771761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0" y="248875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040"/>
            <a:ext cx="3636980" cy="277390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89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236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Rectangle 10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830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90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Rectangle 18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836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3112"/>
            <a:ext cx="3001938" cy="161308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2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Rectangle 13"/>
          <p:cNvSpPr/>
          <p:nvPr/>
        </p:nvSpPr>
        <p:spPr>
          <a:xfrm>
            <a:off x="7745644" y="-1404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240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266" y="-2022"/>
            <a:ext cx="9146266" cy="6861037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1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1"/>
            <a:ext cx="6345260" cy="353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60111" y="6377097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4643293A-4A33-40CD-936C-59513A0A4506}" type="datetimeFigureOut">
              <a:rPr lang="hu-HU" smtClean="0"/>
              <a:t>2021. 07. 05.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73195"/>
            <a:ext cx="3859795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29" name="Rectangle 2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6349722B-4E08-4DBE-8693-BF9E3ACB70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0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6441" y="3166153"/>
            <a:ext cx="6731392" cy="2554758"/>
          </a:xfrm>
        </p:spPr>
        <p:txBody>
          <a:bodyPr/>
          <a:lstStyle/>
          <a:p>
            <a:r>
              <a:rPr lang="hu-HU" sz="4000" b="1" dirty="0" smtClean="0">
                <a:solidFill>
                  <a:schemeClr val="tx1"/>
                </a:solidFill>
              </a:rPr>
              <a:t>Kórházhigiénés Oktatás</a:t>
            </a:r>
            <a:br>
              <a:rPr lang="hu-HU" sz="4000" b="1" dirty="0" smtClean="0">
                <a:solidFill>
                  <a:schemeClr val="tx1"/>
                </a:solidFill>
              </a:rPr>
            </a:br>
            <a:r>
              <a:rPr lang="hu-HU" sz="2400" b="1" dirty="0" smtClean="0">
                <a:solidFill>
                  <a:schemeClr val="tx1"/>
                </a:solidFill>
              </a:rPr>
              <a:t>2021.</a:t>
            </a:r>
            <a:r>
              <a:rPr lang="hu-HU" sz="3600" b="1" dirty="0" smtClean="0">
                <a:solidFill>
                  <a:schemeClr val="tx1"/>
                </a:solidFill>
              </a:rPr>
              <a:t/>
            </a:r>
            <a:br>
              <a:rPr lang="hu-HU" sz="3600" b="1" dirty="0" smtClean="0">
                <a:solidFill>
                  <a:schemeClr val="tx1"/>
                </a:solidFill>
              </a:rPr>
            </a:b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66441" y="5389443"/>
            <a:ext cx="6216003" cy="861420"/>
          </a:xfrm>
        </p:spPr>
        <p:txBody>
          <a:bodyPr/>
          <a:lstStyle/>
          <a:p>
            <a:r>
              <a:rPr lang="hu-HU" dirty="0" smtClean="0"/>
              <a:t>PTE Klinikai Központ Orvosszakmai Igazgatóság Kórházhigiénés Szolgálat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63" y="1098278"/>
            <a:ext cx="59197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14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265" y="881149"/>
            <a:ext cx="3948546" cy="4396783"/>
          </a:xfrm>
        </p:spPr>
        <p:txBody>
          <a:bodyPr/>
          <a:lstStyle/>
          <a:p>
            <a:pPr algn="ctr"/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Nozokomiális infekció </a:t>
            </a:r>
            <a:b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dirty="0" smtClean="0"/>
              <a:t>A fertőzések egy speciális csoportjaként tartjuk számon a </a:t>
            </a:r>
            <a:r>
              <a:rPr lang="hu-HU" sz="2000" dirty="0" err="1" smtClean="0"/>
              <a:t>nozokomiális</a:t>
            </a:r>
            <a:r>
              <a:rPr lang="hu-HU" sz="2000" dirty="0" smtClean="0"/>
              <a:t> fertőzéseket.</a:t>
            </a:r>
            <a:br>
              <a:rPr lang="hu-HU" sz="2000" dirty="0" smtClean="0"/>
            </a:br>
            <a:r>
              <a:rPr lang="hu-HU" sz="2000" dirty="0" smtClean="0"/>
              <a:t>Nozokomiális fertőzésnek számít az az infekció, mely </a:t>
            </a:r>
            <a:r>
              <a:rPr lang="hu-HU" sz="2000" b="1" dirty="0"/>
              <a:t>az egészségügyi ellátás során lép fel és </a:t>
            </a:r>
            <a:r>
              <a:rPr lang="hu-HU" sz="2000" b="1" dirty="0" smtClean="0"/>
              <a:t>fontos kritérium, hogy az adott fertőzés nem </a:t>
            </a:r>
            <a:r>
              <a:rPr lang="hu-HU" sz="2000" b="1" dirty="0"/>
              <a:t>volt jelen </a:t>
            </a:r>
            <a:r>
              <a:rPr lang="hu-HU" sz="2000" b="1" dirty="0" smtClean="0"/>
              <a:t>még lappangó </a:t>
            </a:r>
            <a:r>
              <a:rPr lang="hu-HU" sz="2000" b="1" dirty="0"/>
              <a:t>formában sem a beteg felvételekor</a:t>
            </a:r>
            <a:r>
              <a:rPr lang="hu-HU" sz="2000" dirty="0"/>
              <a:t>. </a:t>
            </a:r>
            <a:br>
              <a:rPr lang="hu-HU" sz="2000" dirty="0"/>
            </a:br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994570" y="1363287"/>
            <a:ext cx="3054653" cy="3257619"/>
          </a:xfrm>
        </p:spPr>
        <p:txBody>
          <a:bodyPr>
            <a:normAutofit/>
          </a:bodyPr>
          <a:lstStyle/>
          <a:p>
            <a:pPr algn="ctr"/>
            <a:r>
              <a:rPr lang="hu-HU" sz="1600" cap="none" dirty="0">
                <a:solidFill>
                  <a:schemeClr val="tx1"/>
                </a:solidFill>
              </a:rPr>
              <a:t>M</a:t>
            </a:r>
            <a:r>
              <a:rPr lang="hu-HU" sz="1600" cap="none" dirty="0" smtClean="0">
                <a:solidFill>
                  <a:schemeClr val="tx1"/>
                </a:solidFill>
              </a:rPr>
              <a:t>agába foglalja az egészségügyi ellátás során akvirált fertőzéseket, amelyek kibocsátást követően alakulnak ki, illetve a foglalkozásegészségügyi fertőzéseket is az egészségügyi dolgozók körében.</a:t>
            </a:r>
          </a:p>
          <a:p>
            <a:endParaRPr lang="hu-HU" sz="1800" cap="none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85" y="4113735"/>
            <a:ext cx="2908044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0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8764" y="581891"/>
            <a:ext cx="7182195" cy="1446414"/>
          </a:xfrm>
        </p:spPr>
        <p:txBody>
          <a:bodyPr/>
          <a:lstStyle/>
          <a:p>
            <a:pPr algn="ctr"/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32/2018. (IX. 28) EMMI rendelet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 smtClean="0"/>
              <a:t>az egészségügyi ellátással összefüggő fertőzések megelőzéséről, e tevékenységek szakmai minimumfeltételeiről és felügyeletéről szóló 20/2009. (VI.19.) EüM rendelet módosításáról</a:t>
            </a:r>
            <a:endParaRPr lang="hu-HU" sz="1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8764" y="2435629"/>
            <a:ext cx="8129847" cy="4314306"/>
          </a:xfrm>
        </p:spPr>
        <p:txBody>
          <a:bodyPr/>
          <a:lstStyle/>
          <a:p>
            <a:r>
              <a:rPr lang="hu-HU" sz="2000" dirty="0" smtClean="0"/>
              <a:t>32/2018. (IX.28) EMMI rendeletnek köszönhetően 4 új módszertani levél jelent meg a 2019-es évben:</a:t>
            </a:r>
          </a:p>
          <a:p>
            <a:pPr lvl="1"/>
            <a:r>
              <a:rPr lang="hu-HU" dirty="0" smtClean="0"/>
              <a:t>Az országos tisztifőorvos módszertani levele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gépi lélegeztetéssel összefüggő pneumónia megelőzésére</a:t>
            </a:r>
            <a:r>
              <a:rPr lang="hu-HU" dirty="0" smtClean="0"/>
              <a:t>,</a:t>
            </a:r>
          </a:p>
          <a:p>
            <a:pPr lvl="1"/>
            <a:r>
              <a:rPr lang="hu-HU" sz="1800" dirty="0" smtClean="0"/>
              <a:t>Az országos tisztifőorvos módszertani levele </a:t>
            </a:r>
            <a:r>
              <a:rPr lang="hu-H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hólyagkatéterrel összefüggő húgyúti fertőzés megelőzésére</a:t>
            </a:r>
            <a:r>
              <a:rPr lang="hu-HU" sz="1800" dirty="0" smtClean="0"/>
              <a:t>,</a:t>
            </a:r>
          </a:p>
          <a:p>
            <a:pPr lvl="1"/>
            <a:r>
              <a:rPr lang="hu-HU" sz="1800" dirty="0" smtClean="0"/>
              <a:t>Az országos tisztifőorvos módszertani levele </a:t>
            </a:r>
            <a:r>
              <a:rPr lang="hu-H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műtéti sebfertőzések megelőzésére</a:t>
            </a:r>
            <a:r>
              <a:rPr lang="hu-HU" sz="1800" dirty="0" smtClean="0"/>
              <a:t>,</a:t>
            </a:r>
          </a:p>
          <a:p>
            <a:pPr lvl="1"/>
            <a:r>
              <a:rPr lang="hu-HU" sz="1800" dirty="0" smtClean="0"/>
              <a:t>Az országos tisztifőorvos módszertani levele </a:t>
            </a:r>
            <a:r>
              <a:rPr lang="hu-H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érkatéterrel összefüggő véráramfertőzések megelőzésére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096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1767" y="906087"/>
            <a:ext cx="6579934" cy="730877"/>
          </a:xfrm>
        </p:spPr>
        <p:txBody>
          <a:bodyPr/>
          <a:lstStyle/>
          <a:p>
            <a:pPr algn="ctr"/>
            <a:r>
              <a:rPr lang="hu-H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32/2018. (IX. 28) EMMI rendelet </a:t>
            </a:r>
            <a:r>
              <a:rPr lang="hu-HU" sz="1800" dirty="0">
                <a:solidFill>
                  <a:prstClr val="white"/>
                </a:solidFill>
              </a:rPr>
              <a:t/>
            </a:r>
            <a:br>
              <a:rPr lang="hu-HU" sz="1800" dirty="0">
                <a:solidFill>
                  <a:prstClr val="white"/>
                </a:solidFill>
              </a:rPr>
            </a:br>
            <a:r>
              <a:rPr lang="hu-HU" sz="1800" dirty="0">
                <a:solidFill>
                  <a:prstClr val="white"/>
                </a:solidFill>
              </a:rPr>
              <a:t>az egészségügyi ellátással összefüggő fertőzések megelőzéséről, e tevékenységek szakmai minimumfeltételeiről és felügyeletéről szóló 20/2009. (VI.19.) EüM rendelet módosításáról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326" y="2319251"/>
            <a:ext cx="8096597" cy="4289367"/>
          </a:xfrm>
        </p:spPr>
        <p:txBody>
          <a:bodyPr/>
          <a:lstStyle/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Intézményi kockázatértékelés </a:t>
            </a:r>
            <a:r>
              <a:rPr lang="hu-HU" sz="2000" dirty="0" smtClean="0"/>
              <a:t>és 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egyéni kockázatértékelés </a:t>
            </a:r>
            <a:r>
              <a:rPr lang="hu-HU" sz="2000" dirty="0" smtClean="0"/>
              <a:t>és rizikóbesorolás bevezetése (intézményi – évente; egyéni - valamennyi fekvőbeteg-ellátó osztályon a felvételre kerülő betegeknél a felvételt követő 72 órán belül),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Infekciókontroll kapcsolattartó </a:t>
            </a:r>
            <a:r>
              <a:rPr lang="hu-HU" sz="1400" dirty="0" smtClean="0"/>
              <a:t>(fekvőbeteg-osztályon 1 kijelölt személy),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CÉL: </a:t>
            </a:r>
            <a:r>
              <a:rPr lang="hu-HU" sz="2000" dirty="0" smtClean="0"/>
              <a:t>felnőtt fekvőbeteg-ellátó osztályokon, az egészségügyi ellátásban részesülő betegeknél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felmérésre kerüljön az egészségügyi ellátással összefüggő fertőzések kialakulásának és terjedésének kockázata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hu-H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5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6441" y="927099"/>
            <a:ext cx="6345260" cy="785323"/>
          </a:xfrm>
        </p:spPr>
        <p:txBody>
          <a:bodyPr/>
          <a:lstStyle/>
          <a:p>
            <a:pPr algn="ctr"/>
            <a:r>
              <a:rPr lang="hu-H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32/2018. (IX. 28) EMMI rendelet </a:t>
            </a:r>
            <a:r>
              <a:rPr lang="hu-HU" sz="1800" dirty="0">
                <a:solidFill>
                  <a:prstClr val="white"/>
                </a:solidFill>
              </a:rPr>
              <a:t/>
            </a:r>
            <a:br>
              <a:rPr lang="hu-HU" sz="1800" dirty="0">
                <a:solidFill>
                  <a:prstClr val="white"/>
                </a:solidFill>
              </a:rPr>
            </a:br>
            <a:r>
              <a:rPr lang="hu-HU" sz="1800" dirty="0">
                <a:solidFill>
                  <a:prstClr val="white"/>
                </a:solidFill>
              </a:rPr>
              <a:t>az egészségügyi ellátással összefüggő fertőzések megelőzéséről, e tevékenységek szakmai minimumfeltételeiről és felügyeletéről szóló 20/2009. (VI.19.) EüM rendelet módosításáról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326" y="2252749"/>
            <a:ext cx="8079971" cy="3767051"/>
          </a:xfrm>
        </p:spPr>
        <p:txBody>
          <a:bodyPr/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Valamennyi látogatói belépési ponton alkoholos kézfertőtlenítőszer kihelyezése.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42" y="2932112"/>
            <a:ext cx="3738810" cy="29910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02" y="2932112"/>
            <a:ext cx="2351197" cy="299104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66441" y="6159731"/>
            <a:ext cx="73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telephelyek bejáratánál kihelyezésre kerültek a be- és kilépő betegek, látogatók, dolgozók számára.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406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32/2018. (IX. 28) EMMI rendelet </a:t>
            </a:r>
            <a:r>
              <a:rPr lang="hu-HU" sz="1800" dirty="0">
                <a:solidFill>
                  <a:prstClr val="white"/>
                </a:solidFill>
              </a:rPr>
              <a:t/>
            </a:r>
            <a:br>
              <a:rPr lang="hu-HU" sz="1800" dirty="0">
                <a:solidFill>
                  <a:prstClr val="white"/>
                </a:solidFill>
              </a:rPr>
            </a:br>
            <a:r>
              <a:rPr lang="hu-HU" sz="1800" dirty="0">
                <a:solidFill>
                  <a:prstClr val="white"/>
                </a:solidFill>
              </a:rPr>
              <a:t>az egészségügyi ellátással összefüggő fertőzések megelőzéséről, e tevékenységek szakmai minimumfeltételeiről és felügyeletéről szóló 20/2009. (VI.19.) EüM rendelet módosításáról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640" y="2286001"/>
            <a:ext cx="8096596" cy="4497184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Minden betegellátási ponton alkoholos kézfertőtlenítőszer elérhetősége karnyújtásnyira.</a:t>
            </a: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Betegellátási pont: </a:t>
            </a:r>
            <a:r>
              <a:rPr lang="hu-HU" dirty="0" smtClean="0"/>
              <a:t>az a hely, ahol a 3 elem együttesen jelen van: </a:t>
            </a:r>
          </a:p>
          <a:p>
            <a:pPr marL="342900" lvl="1" indent="0">
              <a:buNone/>
            </a:pPr>
            <a:r>
              <a:rPr lang="hu-HU" dirty="0" smtClean="0"/>
              <a:t>a </a:t>
            </a:r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páciens</a:t>
            </a:r>
            <a:r>
              <a:rPr lang="hu-HU" dirty="0" smtClean="0"/>
              <a:t>, az </a:t>
            </a:r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egészségügyi dolgozó </a:t>
            </a:r>
            <a:r>
              <a:rPr lang="hu-HU" dirty="0" smtClean="0"/>
              <a:t>és az </a:t>
            </a:r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ápolás, ellátás, gyógyítás </a:t>
            </a:r>
            <a:r>
              <a:rPr lang="hu-HU" dirty="0" smtClean="0"/>
              <a:t>amely a beteg érintésével jár. (a betegzónán belül) </a:t>
            </a:r>
          </a:p>
          <a:p>
            <a:pPr marL="342900" lvl="1" indent="0">
              <a:buNone/>
            </a:pPr>
            <a:r>
              <a:rPr lang="hu-HU" dirty="0" smtClean="0"/>
              <a:t>A szükséges kézfertőtlenítés elvégzésének tényleges helye.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36" y="2911543"/>
            <a:ext cx="3433261" cy="23421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12" y="2911543"/>
            <a:ext cx="3514028" cy="23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8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Multirezisztens kórokozók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3" y="2489201"/>
            <a:ext cx="5594465" cy="4136043"/>
          </a:xfrm>
        </p:spPr>
        <p:txBody>
          <a:bodyPr/>
          <a:lstStyle/>
          <a:p>
            <a:endParaRPr lang="hu-HU" b="1" u="sng" dirty="0" smtClean="0"/>
          </a:p>
          <a:p>
            <a:r>
              <a:rPr lang="hu-HU" sz="2000" b="1" u="sng" dirty="0" smtClean="0"/>
              <a:t>Multirezisztens kórokozónak nevezzük: </a:t>
            </a:r>
          </a:p>
          <a:p>
            <a:pPr marL="0" indent="0" algn="ctr">
              <a:buNone/>
            </a:pPr>
            <a:r>
              <a:rPr lang="hu-HU" dirty="0" smtClean="0"/>
              <a:t>Azokat a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mikroorganizmusokat</a:t>
            </a:r>
            <a:r>
              <a:rPr lang="hu-HU" dirty="0" smtClean="0"/>
              <a:t> (baktériumokat, vírusokat, gombákat és parazitákat), melyek az adott mikroorganizmusok ellen alkalmazandó egy vagy több kiemelt jelentőségű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antibiotikum csoportba</a:t>
            </a:r>
            <a:r>
              <a:rPr lang="hu-HU" dirty="0" smtClean="0"/>
              <a:t>, antivirális, antifungális vagy antiparazitás csoportba tartozó szerrel szemben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rezisztensek</a:t>
            </a:r>
            <a:r>
              <a:rPr lang="hu-HU" dirty="0" smtClean="0"/>
              <a:t>, ezáltal </a:t>
            </a:r>
            <a:r>
              <a:rPr lang="hu-HU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nagyban megnehezítik </a:t>
            </a:r>
            <a:r>
              <a:rPr lang="hu-HU" u="sng" dirty="0" smtClean="0"/>
              <a:t>vagy akár ellehetetlenítik az általuk okozott </a:t>
            </a:r>
            <a:r>
              <a:rPr lang="hu-HU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fertőzések kezelését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38" y="4518148"/>
            <a:ext cx="2911967" cy="21985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046" y="2359199"/>
            <a:ext cx="2842952" cy="18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50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1496" y="3632632"/>
            <a:ext cx="3938994" cy="204623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Multirezisztens</a:t>
            </a:r>
            <a:r>
              <a:rPr lang="hu-HU" dirty="0" smtClean="0"/>
              <a:t> </a:t>
            </a: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kórokozók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388" y="2269375"/>
            <a:ext cx="8104909" cy="4447309"/>
          </a:xfrm>
        </p:spPr>
        <p:txBody>
          <a:bodyPr>
            <a:normAutofit fontScale="85000" lnSpcReduction="20000"/>
          </a:bodyPr>
          <a:lstStyle/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multirezisztens kórokozók kialakulásában alapvető szerepet játszik:</a:t>
            </a:r>
          </a:p>
          <a:p>
            <a:pPr lvl="1"/>
            <a:r>
              <a:rPr lang="hu-HU" dirty="0" smtClean="0"/>
              <a:t>Az antibiotikum helytelen alkalmazása </a:t>
            </a:r>
            <a:r>
              <a:rPr lang="hu-HU" dirty="0" smtClean="0">
                <a:sym typeface="Wingdings" panose="05000000000000000000" pitchFamily="2" charset="2"/>
              </a:rPr>
              <a:t> rezisztens kórokozók,</a:t>
            </a:r>
            <a:endParaRPr lang="hu-HU" dirty="0" smtClean="0"/>
          </a:p>
          <a:p>
            <a:pPr lvl="1"/>
            <a:r>
              <a:rPr lang="hu-HU" dirty="0" smtClean="0"/>
              <a:t>Az infekciókontroll előírások hiányos betartása,</a:t>
            </a:r>
          </a:p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MRK előfordulási gyakorisága:</a:t>
            </a:r>
          </a:p>
          <a:p>
            <a:pPr lvl="1"/>
            <a:r>
              <a:rPr lang="hu-HU" dirty="0" smtClean="0"/>
              <a:t>Magasabb bizonyos kockázati csoportba tartozó betegek körében:</a:t>
            </a:r>
          </a:p>
          <a:p>
            <a:pPr lvl="2"/>
            <a:r>
              <a:rPr lang="hu-HU" dirty="0" smtClean="0"/>
              <a:t>Immunszuprimált betegek,</a:t>
            </a:r>
          </a:p>
          <a:p>
            <a:pPr lvl="2"/>
            <a:r>
              <a:rPr lang="hu-HU" dirty="0" smtClean="0"/>
              <a:t>Hemodializált betegek,</a:t>
            </a:r>
          </a:p>
          <a:p>
            <a:pPr lvl="2"/>
            <a:r>
              <a:rPr lang="hu-HU" dirty="0" smtClean="0"/>
              <a:t>Súlyos alapbetegségben szenvedők, </a:t>
            </a:r>
          </a:p>
          <a:p>
            <a:pPr lvl="2"/>
            <a:r>
              <a:rPr lang="hu-HU" dirty="0" smtClean="0"/>
              <a:t>Idős páciensek</a:t>
            </a:r>
          </a:p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MRK okozta fertőzések esetében számolni kell:</a:t>
            </a:r>
          </a:p>
          <a:p>
            <a:pPr lvl="1"/>
            <a:r>
              <a:rPr lang="hu-HU" dirty="0" smtClean="0"/>
              <a:t>Szűkülő terápiás lehetőségekkel,</a:t>
            </a:r>
          </a:p>
          <a:p>
            <a:pPr lvl="1"/>
            <a:r>
              <a:rPr lang="hu-HU" dirty="0" smtClean="0"/>
              <a:t>Súlyosabb kórlefolyással,</a:t>
            </a:r>
          </a:p>
          <a:p>
            <a:pPr lvl="1"/>
            <a:r>
              <a:rPr lang="hu-HU" dirty="0" smtClean="0"/>
              <a:t>Hosszabb ápolási időkkel,</a:t>
            </a:r>
          </a:p>
          <a:p>
            <a:pPr lvl="1"/>
            <a:r>
              <a:rPr lang="hu-HU" dirty="0" smtClean="0"/>
              <a:t>Magasabb halálozással,</a:t>
            </a:r>
          </a:p>
          <a:p>
            <a:pPr lvl="1"/>
            <a:r>
              <a:rPr lang="hu-HU" dirty="0" smtClean="0"/>
              <a:t>Jelentősen magasabb ápolási költségekkel.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574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8639" y="648393"/>
            <a:ext cx="7140633" cy="1088967"/>
          </a:xfrm>
        </p:spPr>
        <p:txBody>
          <a:bodyPr/>
          <a:lstStyle/>
          <a:p>
            <a:r>
              <a:rPr lang="hu-HU" sz="2400" dirty="0" smtClean="0"/>
              <a:t>Teendők multirezisztens kórokozó észlelésekor 1.</a:t>
            </a:r>
            <a:br>
              <a:rPr lang="hu-HU" sz="2400" dirty="0" smtClean="0"/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Tájékoztatás, dokumentáció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640" y="2177935"/>
            <a:ext cx="8088284" cy="4572000"/>
          </a:xfrm>
        </p:spPr>
        <p:txBody>
          <a:bodyPr/>
          <a:lstStyle/>
          <a:p>
            <a:r>
              <a:rPr lang="hu-HU" sz="1400" dirty="0"/>
              <a:t>A napi gyakorlat során a bakteriológiai surveillance alkalmával, ha a Kórházhigiénés Szolgálat munkatársai találnak MRK-t felveszik a kapcsolatot az érintett osztállyal. </a:t>
            </a:r>
            <a:r>
              <a:rPr lang="hu-HU" sz="1400" dirty="0" smtClean="0"/>
              <a:t> </a:t>
            </a:r>
            <a:r>
              <a:rPr lang="hu-HU" sz="1400" dirty="0"/>
              <a:t>Amennyiben a mikrobiológiai laboratórium MRK pozitív eredményt jelez, azonnal értesíteni kell a Kórházhigiénés Szolgálatot. </a:t>
            </a:r>
          </a:p>
          <a:p>
            <a:r>
              <a:rPr lang="hu-HU" dirty="0"/>
              <a:t>MRK - pozitív vizsgálati eredmény ismerete </a:t>
            </a:r>
            <a:r>
              <a:rPr lang="hu-HU" sz="1400" i="1" dirty="0"/>
              <a:t>(kezelő orvoson kívül: közvetlen betegellátásban részt vevők, kórházhigiénikus, takarító…)</a:t>
            </a:r>
          </a:p>
          <a:p>
            <a:r>
              <a:rPr lang="hu-HU" dirty="0"/>
              <a:t>Betegtájékoztatás, látogatók felvilágosítása </a:t>
            </a:r>
            <a:r>
              <a:rPr lang="hu-HU" sz="1400" i="1" dirty="0"/>
              <a:t>(tájékoztató anyagok)</a:t>
            </a:r>
          </a:p>
          <a:p>
            <a:r>
              <a:rPr lang="hu-HU" dirty="0"/>
              <a:t>Egészségügyi dolgozók tájékoztatása, rendkívüli oktatás</a:t>
            </a:r>
          </a:p>
          <a:p>
            <a:r>
              <a:rPr lang="hu-HU" dirty="0"/>
              <a:t>Az eredmény írásban történő rögzítése </a:t>
            </a:r>
            <a:r>
              <a:rPr lang="hu-HU" sz="1400" i="1" dirty="0"/>
              <a:t>(kórlap, egyéb releváns  betegdokumentáció, zárójelentés)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641" y="4987636"/>
            <a:ext cx="3524597" cy="17622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22" y="5149073"/>
            <a:ext cx="2403213" cy="16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0326" y="532015"/>
            <a:ext cx="7165572" cy="1645919"/>
          </a:xfrm>
        </p:spPr>
        <p:txBody>
          <a:bodyPr/>
          <a:lstStyle/>
          <a:p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Betegtájékoztatás </a:t>
            </a: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1800" b="1" dirty="0" smtClean="0"/>
              <a:t>„</a:t>
            </a:r>
            <a:r>
              <a:rPr lang="hu-HU" sz="1800" b="1" dirty="0"/>
              <a:t>Tájékoztató anyagok multirezisztens kórokozó (MRK) pozitív betegek számára kórokozónként” </a:t>
            </a:r>
            <a:r>
              <a:rPr lang="hu-HU" sz="1800" dirty="0"/>
              <a:t>című protokoll alkalmazása</a:t>
            </a:r>
            <a:br>
              <a:rPr lang="hu-HU" sz="1800" dirty="0"/>
            </a:b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7521" y="2177934"/>
            <a:ext cx="3391300" cy="462450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8513" y="2177935"/>
            <a:ext cx="3608381" cy="46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204" y="573579"/>
            <a:ext cx="7140632" cy="1271846"/>
          </a:xfrm>
        </p:spPr>
        <p:txBody>
          <a:bodyPr/>
          <a:lstStyle/>
          <a:p>
            <a:r>
              <a:rPr lang="hu-HU" sz="2400" dirty="0" smtClean="0"/>
              <a:t>Teendők multirezisztens kórokozók észlelésekor </a:t>
            </a:r>
            <a:br>
              <a:rPr lang="hu-HU" sz="2400" dirty="0" smtClean="0"/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Izoláció, elkülönítés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0204" y="2211185"/>
            <a:ext cx="8046720" cy="4513811"/>
          </a:xfrm>
        </p:spPr>
        <p:txBody>
          <a:bodyPr>
            <a:normAutofit/>
          </a:bodyPr>
          <a:lstStyle/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Betegelhelyezése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egyágyas </a:t>
            </a:r>
            <a:r>
              <a:rPr lang="hu-HU" sz="1400" dirty="0">
                <a:solidFill>
                  <a:schemeClr val="tx1"/>
                </a:solidFill>
              </a:rPr>
              <a:t>kórteremben való elkülönítés indokolt saját vagy kijelölt zuhanyzóval és </a:t>
            </a:r>
            <a:r>
              <a:rPr lang="hu-HU" sz="1400" dirty="0" smtClean="0">
                <a:solidFill>
                  <a:schemeClr val="tx1"/>
                </a:solidFill>
              </a:rPr>
              <a:t>WC-vel,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kohorsz </a:t>
            </a:r>
            <a:r>
              <a:rPr lang="hu-HU" sz="1400" dirty="0">
                <a:solidFill>
                  <a:schemeClr val="tx1"/>
                </a:solidFill>
              </a:rPr>
              <a:t>izoláció </a:t>
            </a:r>
            <a:r>
              <a:rPr lang="hu-HU" sz="1400" dirty="0" smtClean="0">
                <a:solidFill>
                  <a:schemeClr val="tx1"/>
                </a:solidFill>
              </a:rPr>
              <a:t>lehetséges,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ágyak </a:t>
            </a:r>
            <a:r>
              <a:rPr lang="hu-HU" sz="1400" dirty="0">
                <a:solidFill>
                  <a:schemeClr val="tx1"/>
                </a:solidFill>
              </a:rPr>
              <a:t>elhelyezése </a:t>
            </a:r>
            <a:r>
              <a:rPr lang="hu-HU" sz="1400" dirty="0">
                <a:solidFill>
                  <a:schemeClr val="tx1"/>
                </a:solidFill>
                <a:sym typeface="Symbol" panose="05050102010706020507" pitchFamily="18" charset="2"/>
              </a:rPr>
              <a:t> </a:t>
            </a:r>
            <a:r>
              <a:rPr lang="hu-HU" sz="1400" dirty="0" smtClean="0">
                <a:solidFill>
                  <a:schemeClr val="tx1"/>
                </a:solidFill>
                <a:sym typeface="Symbol" panose="05050102010706020507" pitchFamily="18" charset="2"/>
              </a:rPr>
              <a:t>távolságban,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betegenként </a:t>
            </a:r>
            <a:r>
              <a:rPr lang="hu-HU" sz="1400" dirty="0">
                <a:solidFill>
                  <a:schemeClr val="tx1"/>
                </a:solidFill>
              </a:rPr>
              <a:t>betartandó izolációs szabályok, </a:t>
            </a:r>
            <a:endParaRPr lang="hu-HU" sz="1400" dirty="0" smtClean="0">
              <a:solidFill>
                <a:schemeClr val="tx1"/>
              </a:solidFill>
            </a:endParaRP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az </a:t>
            </a:r>
            <a:r>
              <a:rPr lang="hu-HU" sz="1400" dirty="0">
                <a:solidFill>
                  <a:schemeClr val="tx1"/>
                </a:solidFill>
              </a:rPr>
              <a:t>ajtón „</a:t>
            </a:r>
            <a:r>
              <a:rPr lang="hu-HU" sz="1400" b="1" dirty="0">
                <a:solidFill>
                  <a:srgbClr val="C00000"/>
                </a:solidFill>
              </a:rPr>
              <a:t>Izoláló kórterem</a:t>
            </a:r>
            <a:r>
              <a:rPr lang="hu-HU" sz="1400" dirty="0">
                <a:solidFill>
                  <a:schemeClr val="tx1"/>
                </a:solidFill>
              </a:rPr>
              <a:t>”, ajtó csukott állapotban</a:t>
            </a:r>
            <a:r>
              <a:rPr lang="hu-HU" sz="1400" dirty="0" smtClean="0">
                <a:solidFill>
                  <a:schemeClr val="tx1"/>
                </a:solidFill>
              </a:rPr>
              <a:t>,</a:t>
            </a:r>
            <a:endParaRPr lang="hu-HU" sz="700" dirty="0"/>
          </a:p>
          <a:p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Egyéni 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védőeszközök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a </a:t>
            </a:r>
            <a:r>
              <a:rPr lang="hu-HU" sz="1400" dirty="0">
                <a:solidFill>
                  <a:schemeClr val="tx1"/>
                </a:solidFill>
              </a:rPr>
              <a:t>kórterembe védőfelszerelésbe kell </a:t>
            </a:r>
            <a:r>
              <a:rPr lang="hu-HU" sz="1400" dirty="0" smtClean="0">
                <a:solidFill>
                  <a:schemeClr val="tx1"/>
                </a:solidFill>
              </a:rPr>
              <a:t>belépni,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egyszerhasználatos </a:t>
            </a:r>
            <a:r>
              <a:rPr lang="hu-HU" sz="1400" dirty="0">
                <a:solidFill>
                  <a:schemeClr val="tx1"/>
                </a:solidFill>
              </a:rPr>
              <a:t>védőeszközöket kell </a:t>
            </a:r>
            <a:r>
              <a:rPr lang="hu-HU" sz="1400" dirty="0" smtClean="0">
                <a:solidFill>
                  <a:schemeClr val="tx1"/>
                </a:solidFill>
              </a:rPr>
              <a:t>használni,</a:t>
            </a:r>
          </a:p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Kézfertőtlenítés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hu-HU" sz="1400" dirty="0" smtClean="0">
                <a:solidFill>
                  <a:schemeClr val="tx1"/>
                </a:solidFill>
              </a:rPr>
              <a:t>a </a:t>
            </a:r>
            <a:r>
              <a:rPr lang="hu-HU" sz="1400" dirty="0">
                <a:solidFill>
                  <a:schemeClr val="tx1"/>
                </a:solidFill>
              </a:rPr>
              <a:t>kórterem előterében és a betegágy mellett </a:t>
            </a:r>
            <a:r>
              <a:rPr lang="hu-HU" sz="1400" dirty="0" smtClean="0">
                <a:solidFill>
                  <a:schemeClr val="tx1"/>
                </a:solidFill>
              </a:rPr>
              <a:t>legyen alkoholos  </a:t>
            </a:r>
            <a:r>
              <a:rPr lang="hu-HU" sz="1400" dirty="0">
                <a:solidFill>
                  <a:schemeClr val="tx1"/>
                </a:solidFill>
              </a:rPr>
              <a:t>kézfertőtlenítőszer,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27" y="2917767"/>
            <a:ext cx="2202297" cy="32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5018" y="748145"/>
            <a:ext cx="7024255" cy="888819"/>
          </a:xfrm>
        </p:spPr>
        <p:txBody>
          <a:bodyPr/>
          <a:lstStyle/>
          <a:p>
            <a:r>
              <a:rPr lang="hu-HU" sz="2400" b="1" dirty="0" smtClean="0"/>
              <a:t>A kórházi környezet, mint „</a:t>
            </a:r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veszélyes üzem</a:t>
            </a:r>
            <a:r>
              <a:rPr lang="hu-HU" sz="2400" b="1" dirty="0" smtClean="0"/>
              <a:t>”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640" y="2094807"/>
            <a:ext cx="7531331" cy="4613565"/>
          </a:xfrm>
        </p:spPr>
        <p:txBody>
          <a:bodyPr>
            <a:normAutofit/>
          </a:bodyPr>
          <a:lstStyle/>
          <a:p>
            <a:r>
              <a:rPr lang="hu-H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Számos kóroki tényezőnek vagyunk kitéve a munkavégzésünk során.</a:t>
            </a:r>
          </a:p>
          <a:p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Kóroki tényezők:</a:t>
            </a:r>
          </a:p>
          <a:p>
            <a:pPr lvl="1"/>
            <a:r>
              <a:rPr lang="hu-HU" b="1" dirty="0" smtClean="0"/>
              <a:t>Fizikai</a:t>
            </a:r>
            <a:r>
              <a:rPr lang="hu-HU" dirty="0" smtClean="0"/>
              <a:t>: </a:t>
            </a:r>
            <a:r>
              <a:rPr lang="hu-HU" sz="1400" i="1" dirty="0" smtClean="0"/>
              <a:t>(ionizáló-, nem ionizáló sugárzás, zaj),</a:t>
            </a:r>
          </a:p>
          <a:p>
            <a:pPr lvl="1"/>
            <a:r>
              <a:rPr lang="hu-HU" b="1" dirty="0" smtClean="0"/>
              <a:t>Kémiai</a:t>
            </a:r>
            <a:r>
              <a:rPr lang="hu-HU" dirty="0" smtClean="0"/>
              <a:t>: </a:t>
            </a:r>
            <a:r>
              <a:rPr lang="hu-HU" sz="1400" i="1" dirty="0" smtClean="0"/>
              <a:t>(vegyszerek, citosztatikumok),</a:t>
            </a:r>
          </a:p>
          <a:p>
            <a:pPr lvl="1"/>
            <a:r>
              <a:rPr lang="hu-HU" b="1" dirty="0" smtClean="0"/>
              <a:t>Biológiai</a:t>
            </a:r>
            <a:r>
              <a:rPr lang="hu-HU" dirty="0" smtClean="0"/>
              <a:t>: </a:t>
            </a:r>
            <a:r>
              <a:rPr lang="hu-HU" sz="1400" i="1" dirty="0" smtClean="0"/>
              <a:t>(baktériumok, vírusok, gombák),</a:t>
            </a:r>
          </a:p>
          <a:p>
            <a:pPr marL="402336" lvl="1" indent="0">
              <a:buNone/>
            </a:pPr>
            <a:endParaRPr lang="hu-HU" sz="1400" i="1" dirty="0" smtClean="0"/>
          </a:p>
          <a:p>
            <a:r>
              <a:rPr lang="hu-HU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Egyéb kóroki tényezők:</a:t>
            </a:r>
          </a:p>
          <a:p>
            <a:pPr lvl="1"/>
            <a:r>
              <a:rPr lang="hu-HU" sz="1400" b="1" dirty="0" smtClean="0"/>
              <a:t>A váz- és az izomrendszer túlzott terhelése: </a:t>
            </a:r>
            <a:r>
              <a:rPr lang="hu-HU" sz="1200" i="1" dirty="0" smtClean="0"/>
              <a:t>(nehéz terhek cipelése, kézi anyagmozgatás, megerőltető testtartás, állás, járkálás),</a:t>
            </a:r>
          </a:p>
          <a:p>
            <a:pPr lvl="1"/>
            <a:r>
              <a:rPr lang="hu-HU" sz="1400" b="1" dirty="0" smtClean="0"/>
              <a:t>Balesetveszély: </a:t>
            </a:r>
            <a:r>
              <a:rPr lang="hu-HU" sz="1200" i="1" dirty="0" smtClean="0"/>
              <a:t>(elesés, elcsúszás, vágás, tűszúrás, áramütés),</a:t>
            </a:r>
          </a:p>
          <a:p>
            <a:pPr lvl="1"/>
            <a:r>
              <a:rPr lang="hu-HU" sz="1400" b="1" dirty="0" smtClean="0"/>
              <a:t>Fokozott pszichés terhelés és pszicho-szociális kóroki tényezők: </a:t>
            </a:r>
            <a:r>
              <a:rPr lang="hu-HU" sz="1200" i="1" dirty="0" smtClean="0"/>
              <a:t>(stressz, kiégés, agresszió a betegellátás során, éjszakai munka, ügyelet),</a:t>
            </a:r>
          </a:p>
          <a:p>
            <a:r>
              <a:rPr lang="hu-HU" sz="1600" dirty="0" smtClean="0"/>
              <a:t>Ezen tényezők ismerete fontos az ellenük való védekezés miatt!</a:t>
            </a: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02" y="2469211"/>
            <a:ext cx="1908542" cy="20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7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952" y="748145"/>
            <a:ext cx="7124008" cy="888819"/>
          </a:xfrm>
        </p:spPr>
        <p:txBody>
          <a:bodyPr/>
          <a:lstStyle/>
          <a:p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Teendők multirezisztens kórokozók észlelésekor</a:t>
            </a: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2" y="2202873"/>
            <a:ext cx="8079971" cy="4580312"/>
          </a:xfrm>
        </p:spPr>
        <p:txBody>
          <a:bodyPr>
            <a:normAutofit lnSpcReduction="10000"/>
          </a:bodyPr>
          <a:lstStyle/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Hulladék gyűjtése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a használt egyéni védőeszközöket, védőruházatot az elkülönítő kórteremben kell levenni és egy kijelölt tárolóba tenni</a:t>
            </a:r>
            <a:r>
              <a:rPr lang="hu-HU" dirty="0" smtClean="0">
                <a:solidFill>
                  <a:schemeClr val="tx1"/>
                </a:solidFill>
              </a:rPr>
              <a:t>,</a:t>
            </a:r>
            <a:endParaRPr lang="hu-HU" dirty="0"/>
          </a:p>
          <a:p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Ápolási/diagnosztikai eszközök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A beteg kórházi tartózkodása során </a:t>
            </a:r>
            <a:r>
              <a:rPr lang="hu-HU" i="1" dirty="0">
                <a:solidFill>
                  <a:schemeClr val="tx1"/>
                </a:solidFill>
              </a:rPr>
              <a:t>személyre szólóan </a:t>
            </a:r>
            <a:r>
              <a:rPr lang="hu-HU" dirty="0">
                <a:solidFill>
                  <a:schemeClr val="tx1"/>
                </a:solidFill>
              </a:rPr>
              <a:t>kell biztosítani az ápolási és diagnosztikai eszközöket,</a:t>
            </a:r>
          </a:p>
          <a:p>
            <a:pPr lvl="1">
              <a:buFontTx/>
              <a:buChar char="-"/>
            </a:pPr>
            <a:r>
              <a:rPr lang="hu-HU" dirty="0">
                <a:solidFill>
                  <a:schemeClr val="tx1"/>
                </a:solidFill>
              </a:rPr>
              <a:t>Nem szabad más betegnél is használt eszközöket alkalmazni, amennyiben ez elkerülhetetlen, az eszközt fertőtleníteni </a:t>
            </a:r>
            <a:r>
              <a:rPr lang="hu-HU" dirty="0" smtClean="0">
                <a:solidFill>
                  <a:schemeClr val="tx1"/>
                </a:solidFill>
              </a:rPr>
              <a:t>kell.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Fertőtlenítő takarítás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Kritikus felületek fertőtlenítése</a:t>
            </a:r>
          </a:p>
          <a:p>
            <a:pPr>
              <a:lnSpc>
                <a:spcPct val="150000"/>
              </a:lnSpc>
            </a:pP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Tiszta és szennyes kezelés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9634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953" y="656705"/>
            <a:ext cx="7099068" cy="980259"/>
          </a:xfrm>
        </p:spPr>
        <p:txBody>
          <a:bodyPr/>
          <a:lstStyle/>
          <a:p>
            <a:r>
              <a:rPr lang="hu-H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Teendők multirezisztens kórokozók </a:t>
            </a:r>
            <a:r>
              <a:rPr lang="hu-H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észlelésekor</a:t>
            </a:r>
            <a:br>
              <a:rPr lang="hu-H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Dekolonizációs eljárás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2" y="2169623"/>
            <a:ext cx="8088283" cy="4605250"/>
          </a:xfrm>
        </p:spPr>
        <p:txBody>
          <a:bodyPr>
            <a:normAutofit lnSpcReduction="10000"/>
          </a:bodyPr>
          <a:lstStyle/>
          <a:p>
            <a:r>
              <a:rPr lang="hu-HU" i="1" dirty="0"/>
              <a:t>Jelenleg nincs tudományos bizonyíték arra vonatkozóan, hogy mikor biztonságos feloldani az MRK terjedése ellen hozott járványügyi óvintézkedéseket, így minden esetet egyénileg szükséges elbírálni. 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Szakértői </a:t>
            </a:r>
            <a:r>
              <a:rPr lang="hu-H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vélemények alapján az alábbiak </a:t>
            </a:r>
            <a:r>
              <a:rPr lang="hu-H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javasolhatók:</a:t>
            </a:r>
            <a:endParaRPr lang="hu-HU" dirty="0"/>
          </a:p>
          <a:p>
            <a:r>
              <a:rPr lang="hu-HU" dirty="0"/>
              <a:t>Az MRSA kolonizáció megszüntetése elsősorban helyi kezeléssel történik. </a:t>
            </a:r>
          </a:p>
          <a:p>
            <a:r>
              <a:rPr lang="hu-HU" dirty="0"/>
              <a:t>A dekolonizáció pontos módjáról és időtartamáról infektológussal kell konzultálni. </a:t>
            </a:r>
          </a:p>
          <a:p>
            <a:r>
              <a:rPr lang="hu-HU" dirty="0"/>
              <a:t>A dekolonizációs kezelést a beteg kórházi tartózkodása esetén az ápoló személyzetnek kell elvégeznie. Amennyiben a beteg állapota engedi, a kolonizált beteget otthonába kell bocsájtani, és a megkezdett dekolonizációs kezelést a háziorvos felügyelete mellett befejezni.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385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8" y="1338349"/>
            <a:ext cx="8974979" cy="54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43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0326" y="656705"/>
            <a:ext cx="7182197" cy="980259"/>
          </a:xfrm>
        </p:spPr>
        <p:txBody>
          <a:bodyPr/>
          <a:lstStyle/>
          <a:p>
            <a:r>
              <a:rPr lang="hu-H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Teendők multirezisztens kórokozók észlelésekor</a:t>
            </a:r>
            <a:br>
              <a:rPr lang="hu-H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Dekolonizációs eljárás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326" y="2385753"/>
            <a:ext cx="8129849" cy="4372494"/>
          </a:xfrm>
        </p:spPr>
        <p:txBody>
          <a:bodyPr>
            <a:normAutofit/>
          </a:bodyPr>
          <a:lstStyle/>
          <a:p>
            <a:r>
              <a:rPr lang="hu-HU" sz="2200" b="1" i="1" dirty="0"/>
              <a:t>Mintavételezés, szűrővizsgálatok, óvintézkedések feloldása multirezisztens Gram-negatív kórokozók esetén</a:t>
            </a:r>
          </a:p>
          <a:p>
            <a:pPr marL="0" indent="0" algn="ctr">
              <a:buNone/>
            </a:pPr>
            <a:r>
              <a:rPr lang="hu-HU" dirty="0" smtClean="0"/>
              <a:t>MENB</a:t>
            </a:r>
            <a:r>
              <a:rPr lang="hu-HU" dirty="0"/>
              <a:t>, MECO, MKLE, CRKL, CRE, MACI, MPAE, MSTM </a:t>
            </a:r>
          </a:p>
          <a:p>
            <a:r>
              <a:rPr lang="hu-HU" b="1" dirty="0"/>
              <a:t>Ismerten hatásos és általánosan elfogadott dekolonizációs eljárás jelenleg nem áll rendelkezésre, ezért a dekolonizáció nem javasolt. </a:t>
            </a:r>
          </a:p>
          <a:p>
            <a:r>
              <a:rPr lang="hu-HU" dirty="0"/>
              <a:t>Ismerten kolonizált vagy fertőzött betegeknél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óvintézkedéseket fenn kell tartani a kórházi tartózkodás egész ideje alatt. </a:t>
            </a:r>
          </a:p>
          <a:p>
            <a:r>
              <a:rPr lang="hu-HU" dirty="0"/>
              <a:t>Újrafelvétel esetén a beteget automatikusan el kell különíteni, és az óvintézkedések csak a megismételt szűrővizsgálat negatív eredménye és az intézményi Kórházhigiénés Szolgálat által végzett kiértékelés alapján oldhatók fel.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2025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" y="1122218"/>
            <a:ext cx="8965720" cy="57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2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Izolált beteg vizsgálata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2" y="2261062"/>
            <a:ext cx="8129847" cy="4488873"/>
          </a:xfrm>
        </p:spPr>
        <p:txBody>
          <a:bodyPr>
            <a:normAutofit lnSpcReduction="10000"/>
          </a:bodyPr>
          <a:lstStyle/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vizsgálatokat lehetőség szerint a kórteremben kell elvégezni,</a:t>
            </a:r>
          </a:p>
          <a:p>
            <a:r>
              <a:rPr lang="hu-HU" dirty="0" smtClean="0"/>
              <a:t>Amennyiben szükséges a beteg szállítása (pl.: diagnosztikus vizsgálat vagy kezelés, műtét miatt) a </a:t>
            </a: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fogadó egység dolgozóit előzetesen tájékoztatni kell a beteg MRK fertőzéséről</a:t>
            </a:r>
            <a:r>
              <a:rPr lang="hu-HU" dirty="0" smtClean="0"/>
              <a:t>, kolonizációjáról és az információt a beteg dokumentációjában is szerepeltetni kell.</a:t>
            </a:r>
          </a:p>
          <a:p>
            <a:r>
              <a:rPr lang="hu-HU" dirty="0" smtClean="0"/>
              <a:t>Szállítás előtt lehetőség szerint a betegeket fel kell készíteni a szállításra: a beteg viseljen tiszta ruhaneműt. A bőrléziókra és a sebekre friss kötés kerüljön. Légúti fertőzés/kolonizáció esetén a beteg viseljen az orrot és a szájat befedő, szorosan illeszkedő maszkot.</a:t>
            </a:r>
          </a:p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izolált beteg vizsgálatait lehetőség szerint utolsónak kell elvégezni, műtét esetén a beteg a műtéti program végére kerüljön!</a:t>
            </a:r>
          </a:p>
          <a:p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szállítás és a vizsgálat során is be kell tartani az izolációs szabályokat, </a:t>
            </a:r>
            <a:r>
              <a:rPr lang="hu-HU" dirty="0" smtClean="0"/>
              <a:t>minden olyan felületet fertőtleníteni kell ami a beteggel érintkezett.</a:t>
            </a:r>
          </a:p>
          <a:p>
            <a:endParaRPr lang="hu-H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15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beteg kibocsájtása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5265" y="2194560"/>
            <a:ext cx="8046720" cy="4538749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smtClean="0"/>
              <a:t>A multirezisztens kórokozóval fertőzött betegeket a lehető legkorábbi időpontban az osztályon való további tartózkodást nem igénylő, megfelelő egészségügyi állapotban el kell bocsájtani az osztályról akkor is, ha a multirezisztens kórokozóval való kolonizáció továbbra is fennáll.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hozzátartozók</a:t>
            </a:r>
            <a:r>
              <a:rPr lang="hu-HU" dirty="0" smtClean="0"/>
              <a:t>nak nyomtatott tájékoztatót kell adni, valamint tájékoztatni kell őket arról, hogy nem veszélyeztettetek, ha betartják a vonatkozó higiénés ajánlásokat. Indokolt, hogy a beteg ellátásában vagy gondozásában a továbbiakban résztvevő személyek (pl. háziorvos, házi ápolók) </a:t>
            </a:r>
            <a:r>
              <a:rPr lang="hu-HU" b="1" dirty="0" smtClean="0"/>
              <a:t>közvetlen tájékoztatást kapjanak </a:t>
            </a:r>
            <a:r>
              <a:rPr lang="hu-HU" dirty="0" smtClean="0"/>
              <a:t>a beteg távozáskor ismert MRK státuszáról.</a:t>
            </a:r>
          </a:p>
          <a:p>
            <a:r>
              <a:rPr lang="hu-HU" dirty="0" smtClean="0"/>
              <a:t>A megfelelő tájékoztatás elemi fontosságú az </a:t>
            </a:r>
            <a:r>
              <a:rPr lang="hu-HU" b="1" dirty="0" smtClean="0"/>
              <a:t>akut és a krónikus betegellátó intézmény vagy bentlakásos szociális intézmény </a:t>
            </a:r>
            <a:r>
              <a:rPr lang="hu-HU" dirty="0" smtClean="0"/>
              <a:t>között a beteg áthelyezésekor.</a:t>
            </a:r>
          </a:p>
          <a:p>
            <a:r>
              <a:rPr lang="hu-HU" b="1" dirty="0" smtClean="0"/>
              <a:t>A multirezisztens kórokozókkal kolonizáltakat nem szabad kitiltani a bentlakásos szociális intézményből, sem késleltetni befogadásukat a kolonizáció megszűnésére várva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6359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392" y="623455"/>
            <a:ext cx="6991003" cy="1263534"/>
          </a:xfrm>
        </p:spPr>
        <p:txBody>
          <a:bodyPr/>
          <a:lstStyle/>
          <a:p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Multirezisztens kórokozóval kolonizált/fertőzött beteg esetén szükséges intézkedések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6440" y="2497514"/>
            <a:ext cx="7063901" cy="3803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levél</a:t>
            </a:r>
          </a:p>
          <a:p>
            <a:r>
              <a:rPr lang="hu-HU" dirty="0"/>
              <a:t>A multirezisztens kórokozók által okozott fertőzések megelőzéséről (2016.)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Protokoll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/>
              <a:t>Teendők multirezisztens kórokozó okozta fertőzés/kolonizáció</a:t>
            </a:r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r>
              <a:rPr lang="hu-HU" sz="1600" i="1" dirty="0"/>
              <a:t>(</a:t>
            </a:r>
            <a:r>
              <a:rPr lang="hu-HU" sz="1600" i="1" dirty="0" smtClean="0"/>
              <a:t>kk.pte.hu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 smtClean="0"/>
              <a:t> </a:t>
            </a:r>
            <a:r>
              <a:rPr lang="hu-HU" sz="1600" i="1" dirty="0"/>
              <a:t>Klinikák 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 smtClean="0"/>
              <a:t> </a:t>
            </a:r>
            <a:r>
              <a:rPr lang="hu-HU" sz="1600" i="1" dirty="0"/>
              <a:t>Kórházhigiénés Szolgálat 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>
                <a:sym typeface="Wingdings" panose="05000000000000000000" pitchFamily="2" charset="2"/>
              </a:rPr>
              <a:t> </a:t>
            </a:r>
            <a:r>
              <a:rPr lang="hu-HU" sz="1600" i="1" dirty="0" smtClean="0"/>
              <a:t>Dokumentumtár</a:t>
            </a:r>
            <a:r>
              <a:rPr lang="hu-HU" sz="1600" i="1" dirty="0"/>
              <a:t>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637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142" y="681645"/>
            <a:ext cx="7090756" cy="1113904"/>
          </a:xfrm>
        </p:spPr>
        <p:txBody>
          <a:bodyPr/>
          <a:lstStyle/>
          <a:p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Infekciókontroll Kézikönyv, protokollok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75" y="2209024"/>
            <a:ext cx="3151599" cy="45495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20" y="2209024"/>
            <a:ext cx="3295995" cy="46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4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9" y="300657"/>
            <a:ext cx="5602710" cy="60904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85" y="1234506"/>
            <a:ext cx="3432345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8145" y="723207"/>
            <a:ext cx="6916190" cy="913757"/>
          </a:xfrm>
        </p:spPr>
        <p:txBody>
          <a:bodyPr/>
          <a:lstStyle/>
          <a:p>
            <a:pPr algn="ctr"/>
            <a:r>
              <a:rPr lang="hu-HU" b="1" dirty="0" smtClean="0"/>
              <a:t>Védőeszközök rendeltetésszerű használata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23" y="2702188"/>
            <a:ext cx="3402900" cy="393968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15388" y="2078182"/>
            <a:ext cx="810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Ahhoz, hogy a kóroki tényezőktől védjük magunkat, nagyon </a:t>
            </a:r>
            <a:r>
              <a:rPr lang="hu-HU" b="1" dirty="0" smtClean="0"/>
              <a:t>FONTOS</a:t>
            </a:r>
            <a:r>
              <a:rPr lang="hu-HU" dirty="0" smtClean="0"/>
              <a:t> az egyéni védőeszközök rendeltetésszerű használata.</a:t>
            </a:r>
          </a:p>
          <a:p>
            <a:endParaRPr lang="hu-HU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57" y="2702188"/>
            <a:ext cx="3311328" cy="39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3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204" y="640081"/>
            <a:ext cx="7099069" cy="1113904"/>
          </a:xfrm>
        </p:spPr>
        <p:txBody>
          <a:bodyPr/>
          <a:lstStyle/>
          <a:p>
            <a:pPr algn="ctr"/>
            <a:r>
              <a:rPr lang="hu-H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Clostridiodes difficile/Clostridium difficile</a:t>
            </a:r>
            <a:endParaRPr lang="hu-H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0204" y="2086495"/>
            <a:ext cx="8079971" cy="4588625"/>
          </a:xfrm>
        </p:spPr>
        <p:txBody>
          <a:bodyPr>
            <a:normAutofit/>
          </a:bodyPr>
          <a:lstStyle/>
          <a:p>
            <a:r>
              <a:rPr lang="hu-HU" sz="1600" dirty="0" smtClean="0"/>
              <a:t>A </a:t>
            </a:r>
            <a:r>
              <a:rPr lang="hu-HU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Clostridium difficile </a:t>
            </a:r>
            <a:r>
              <a:rPr lang="hu-HU" sz="1600" dirty="0" smtClean="0"/>
              <a:t>az antibiotikum használattal összefüggő hasmenések leggyakoribb kórokozója,</a:t>
            </a:r>
          </a:p>
          <a:p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Spóra képző</a:t>
            </a:r>
            <a:r>
              <a:rPr lang="hu-HU" sz="1600" dirty="0" smtClean="0"/>
              <a:t>, Gram-pozitív, obligát anaerob, A és vagy B exotoxint termelő baktérium,</a:t>
            </a:r>
          </a:p>
          <a:p>
            <a:r>
              <a:rPr lang="hu-HU" sz="1600" dirty="0" smtClean="0"/>
              <a:t>Az egészségügyi intézményeken belül jellemzően </a:t>
            </a:r>
            <a:r>
              <a:rPr lang="hu-H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kézkontaktussal</a:t>
            </a:r>
            <a:r>
              <a:rPr lang="hu-HU" sz="1600" dirty="0" smtClean="0"/>
              <a:t> terjed,</a:t>
            </a:r>
          </a:p>
          <a:p>
            <a:r>
              <a:rPr lang="hu-HU" sz="1600" dirty="0" smtClean="0"/>
              <a:t>Antibiotikum használattal kialakuló hasmenések 25 %-ért felelős.</a:t>
            </a:r>
            <a:endParaRPr lang="hu-HU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16" y="3967269"/>
            <a:ext cx="5781462" cy="28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4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CDI Megelőzése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3" y="2186247"/>
            <a:ext cx="8055032" cy="4538749"/>
          </a:xfrm>
        </p:spPr>
        <p:txBody>
          <a:bodyPr/>
          <a:lstStyle/>
          <a:p>
            <a:r>
              <a:rPr lang="hu-HU" sz="2000" dirty="0"/>
              <a:t>Infekciókontroll óvintézkedések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KÉZHIGIÉNÉ:</a:t>
            </a:r>
            <a:endParaRPr lang="hu-H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/>
              <a:t>Az alkoholos kéz-bedörzsölő szereknek sporocid hatása </a:t>
            </a:r>
            <a:r>
              <a:rPr lang="hu-HU" b="1" dirty="0"/>
              <a:t>nincs</a:t>
            </a:r>
            <a:r>
              <a:rPr lang="hu-HU" dirty="0"/>
              <a:t>, így a kézmosás elengedhetetlen!!!</a:t>
            </a:r>
          </a:p>
          <a:p>
            <a:r>
              <a:rPr lang="hu-HU" dirty="0"/>
              <a:t>Kézhigiéné fertőtlenítő hatású (egyfázisú) folyékony szappannal,</a:t>
            </a:r>
          </a:p>
          <a:p>
            <a:pPr lvl="1"/>
            <a:r>
              <a:rPr lang="hu-HU" dirty="0"/>
              <a:t>Betadin szappan, Skinsan Scrub </a:t>
            </a:r>
            <a:r>
              <a:rPr lang="hu-HU" dirty="0" smtClean="0"/>
              <a:t>N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83" y="4099170"/>
            <a:ext cx="1737735" cy="27588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9" y="3868213"/>
            <a:ext cx="1761897" cy="28653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59" y="3926130"/>
            <a:ext cx="14570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9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CDI Megelőzése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90204" y="2194560"/>
            <a:ext cx="8079971" cy="4596937"/>
          </a:xfrm>
        </p:spPr>
        <p:txBody>
          <a:bodyPr/>
          <a:lstStyle/>
          <a:p>
            <a:r>
              <a:rPr lang="hu-HU" sz="2000" dirty="0"/>
              <a:t>Infekciókontroll óvintézkedések 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KÉZHIGIÉNÉ:</a:t>
            </a:r>
            <a:endParaRPr lang="hu-H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/>
              <a:t>Kézhigiéné folyékony szappannal + alkoholos kéz-bedörzsölővel,</a:t>
            </a:r>
          </a:p>
          <a:p>
            <a:pPr lvl="1"/>
            <a:r>
              <a:rPr lang="hu-HU" dirty="0"/>
              <a:t>Baktolin Pure</a:t>
            </a:r>
          </a:p>
          <a:p>
            <a:pPr lvl="1"/>
            <a:r>
              <a:rPr lang="hu-HU" dirty="0"/>
              <a:t>Desderman Pure, Promanum Pure, Sterillium Classic Pure, Manusept Basic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29" y="3761414"/>
            <a:ext cx="1400117" cy="29510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75" y="4154935"/>
            <a:ext cx="1268078" cy="24934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153" y="4045013"/>
            <a:ext cx="1518036" cy="27678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227" y="3987283"/>
            <a:ext cx="1322947" cy="27251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72" y="3965943"/>
            <a:ext cx="1268078" cy="2682472"/>
          </a:xfrm>
          <a:prstGeom prst="rect">
            <a:avLst/>
          </a:prstGeom>
        </p:spPr>
      </p:pic>
      <p:sp>
        <p:nvSpPr>
          <p:cNvPr id="10" name="Pluszjel 9"/>
          <p:cNvSpPr/>
          <p:nvPr/>
        </p:nvSpPr>
        <p:spPr>
          <a:xfrm>
            <a:off x="2449080" y="4856990"/>
            <a:ext cx="1309919" cy="129678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6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01" y="3763702"/>
            <a:ext cx="2889754" cy="288975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CDI Megelőzése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8640" y="2236124"/>
            <a:ext cx="8113222" cy="4472247"/>
          </a:xfrm>
        </p:spPr>
        <p:txBody>
          <a:bodyPr/>
          <a:lstStyle/>
          <a:p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További infekciókontroll óvintézkedések:</a:t>
            </a:r>
          </a:p>
          <a:p>
            <a:pPr lvl="1"/>
            <a:r>
              <a:rPr lang="hu-HU" dirty="0"/>
              <a:t>Egyéni védőeszközök alkalmazása,</a:t>
            </a:r>
          </a:p>
          <a:p>
            <a:pPr lvl="1"/>
            <a:r>
              <a:rPr lang="hu-HU" dirty="0"/>
              <a:t>A beteg elkülönítése,</a:t>
            </a:r>
          </a:p>
          <a:p>
            <a:pPr lvl="1"/>
            <a:r>
              <a:rPr lang="hu-HU" dirty="0"/>
              <a:t>Folyamatos környezet fertőtlenítése sporocid hatástartamú szerrel,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82" y="3763702"/>
            <a:ext cx="2314930" cy="300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3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CLOSTRIDIUM DIFFICILE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6440" y="2489201"/>
            <a:ext cx="7130403" cy="3753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Módszertani levél</a:t>
            </a:r>
          </a:p>
          <a:p>
            <a:r>
              <a:rPr lang="hu-HU" dirty="0"/>
              <a:t>A </a:t>
            </a:r>
            <a:r>
              <a:rPr lang="hu-HU" i="1" dirty="0"/>
              <a:t>Clostridium difficile </a:t>
            </a:r>
            <a:r>
              <a:rPr lang="hu-HU" dirty="0"/>
              <a:t>fertőzések diagnosztikájáról, terápiájáról és  megelőzéséről (2. átdolgozott kiadás)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Protokoll</a:t>
            </a:r>
          </a:p>
          <a:p>
            <a:r>
              <a:rPr lang="hu-HU" dirty="0"/>
              <a:t>Teendők </a:t>
            </a:r>
            <a:r>
              <a:rPr lang="hu-HU" i="1" dirty="0"/>
              <a:t>Clostridium difficile </a:t>
            </a:r>
            <a:r>
              <a:rPr lang="hu-HU" dirty="0"/>
              <a:t>fertőzésben (CDI) szenvedő beteg kórházi ellátása során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1600" i="1" dirty="0"/>
              <a:t>(</a:t>
            </a:r>
            <a:r>
              <a:rPr lang="hu-HU" sz="1600" i="1" dirty="0" smtClean="0"/>
              <a:t>kk.pte.hu 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 smtClean="0"/>
              <a:t> Klinikák 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 smtClean="0"/>
              <a:t> </a:t>
            </a:r>
            <a:r>
              <a:rPr lang="hu-HU" sz="1600" i="1" dirty="0"/>
              <a:t>Kórházhigiénés </a:t>
            </a:r>
            <a:r>
              <a:rPr lang="hu-HU" sz="1600" i="1" dirty="0" smtClean="0"/>
              <a:t>Szolgálat </a:t>
            </a:r>
            <a:r>
              <a:rPr lang="hu-HU" sz="1600" i="1" dirty="0" smtClean="0">
                <a:sym typeface="Wingdings" panose="05000000000000000000" pitchFamily="2" charset="2"/>
              </a:rPr>
              <a:t></a:t>
            </a:r>
            <a:r>
              <a:rPr lang="hu-HU" sz="1600" i="1" dirty="0" smtClean="0"/>
              <a:t> </a:t>
            </a:r>
            <a:r>
              <a:rPr lang="hu-HU" sz="1600" i="1" dirty="0"/>
              <a:t>Dokumentumtár</a:t>
            </a:r>
          </a:p>
          <a:p>
            <a:endParaRPr lang="hu-HU" sz="1700" i="1" dirty="0"/>
          </a:p>
        </p:txBody>
      </p:sp>
    </p:spTree>
    <p:extLst>
      <p:ext uri="{BB962C8B-B14F-4D97-AF65-F5344CB8AC3E}">
        <p14:creationId xmlns:p14="http://schemas.microsoft.com/office/powerpoint/2010/main" val="1698030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Kórokozók terjedése 1.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/>
          </p:nvPr>
        </p:nvGraphicFramePr>
        <p:xfrm>
          <a:off x="1481917" y="2447637"/>
          <a:ext cx="634524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310">
                  <a:extLst>
                    <a:ext uri="{9D8B030D-6E8A-4147-A177-3AD203B41FA5}">
                      <a16:colId xmlns:a16="http://schemas.microsoft.com/office/drawing/2014/main" val="363675230"/>
                    </a:ext>
                  </a:extLst>
                </a:gridCol>
                <a:gridCol w="1586310">
                  <a:extLst>
                    <a:ext uri="{9D8B030D-6E8A-4147-A177-3AD203B41FA5}">
                      <a16:colId xmlns:a16="http://schemas.microsoft.com/office/drawing/2014/main" val="2395002933"/>
                    </a:ext>
                  </a:extLst>
                </a:gridCol>
                <a:gridCol w="1586310">
                  <a:extLst>
                    <a:ext uri="{9D8B030D-6E8A-4147-A177-3AD203B41FA5}">
                      <a16:colId xmlns:a16="http://schemas.microsoft.com/office/drawing/2014/main" val="1791469383"/>
                    </a:ext>
                  </a:extLst>
                </a:gridCol>
                <a:gridCol w="1586310">
                  <a:extLst>
                    <a:ext uri="{9D8B030D-6E8A-4147-A177-3AD203B41FA5}">
                      <a16:colId xmlns:a16="http://schemas.microsoft.com/office/drawing/2014/main" val="179431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Terjedés módja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Reservoir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Terjedés dinamikája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Kórokozók például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08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 smtClean="0"/>
                        <a:t>Indirekt kontaktus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Berendezések</a:t>
                      </a:r>
                      <a:r>
                        <a:rPr lang="hu-HU" sz="1600" baseline="0" dirty="0" smtClean="0"/>
                        <a:t> Tárgyak</a:t>
                      </a:r>
                    </a:p>
                    <a:p>
                      <a:pPr algn="ctr"/>
                      <a:r>
                        <a:rPr lang="hu-HU" sz="1600" baseline="0" dirty="0" smtClean="0"/>
                        <a:t>Eszközök</a:t>
                      </a:r>
                    </a:p>
                    <a:p>
                      <a:pPr algn="ctr"/>
                      <a:r>
                        <a:rPr lang="hu-HU" sz="1600" baseline="0" dirty="0" smtClean="0"/>
                        <a:t>Felületek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A kórokozó</a:t>
                      </a:r>
                      <a:r>
                        <a:rPr lang="hu-HU" sz="1600" baseline="0" dirty="0" smtClean="0"/>
                        <a:t> terjedése passzívan egy köztes szennyezett tárgy révén jön létre.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/>
                        <a:t>Salmonella spp,</a:t>
                      </a:r>
                    </a:p>
                    <a:p>
                      <a:pPr algn="ctr"/>
                      <a:r>
                        <a:rPr lang="hu-HU" sz="1400" dirty="0" smtClean="0"/>
                        <a:t>Pseudomonas spp,</a:t>
                      </a:r>
                    </a:p>
                    <a:p>
                      <a:pPr algn="ctr"/>
                      <a:r>
                        <a:rPr lang="hu-HU" sz="1400" dirty="0" smtClean="0"/>
                        <a:t>Acinetobacter spp,</a:t>
                      </a:r>
                    </a:p>
                    <a:p>
                      <a:pPr algn="ctr"/>
                      <a:r>
                        <a:rPr lang="hu-HU" sz="1400" dirty="0" smtClean="0"/>
                        <a:t>S. Maltophilia </a:t>
                      </a:r>
                    </a:p>
                    <a:p>
                      <a:pPr algn="ctr"/>
                      <a:r>
                        <a:rPr lang="hu-HU" sz="1400" dirty="0" smtClean="0"/>
                        <a:t>RSV</a:t>
                      </a:r>
                      <a:endParaRPr lang="hu-H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750547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73" y="4214552"/>
            <a:ext cx="3171172" cy="23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Fertőtlenítő takarítás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5265" y="2502131"/>
            <a:ext cx="8038408" cy="4164676"/>
          </a:xfrm>
        </p:spPr>
        <p:txBody>
          <a:bodyPr>
            <a:normAutofit/>
          </a:bodyPr>
          <a:lstStyle/>
          <a:p>
            <a:r>
              <a:rPr lang="hu-HU" dirty="0" smtClean="0"/>
              <a:t>Eljárás, amelynek alkalmazása során a padló – és falfelületek, berendezési, felszerelési tárgyakon lévő kórokozó mikroorganizmusokat -  a szennyeződések egyidejű eltávolítása mellett – fertőtlenítő hatású tisztítószerek oldataival, mechanikus hatással kombinálva elpusztítják, illetve inaktíválják.</a:t>
            </a:r>
          </a:p>
          <a:p>
            <a:r>
              <a:rPr lang="hu-HU" u="sng" dirty="0" smtClean="0"/>
              <a:t>Betegellátó intézményekben takarításra csak fertőtlenítő takarító eljárás alkalmazható.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Száraz tisztítási módszer </a:t>
            </a:r>
            <a:r>
              <a:rPr lang="hu-HU" dirty="0" smtClean="0"/>
              <a:t>a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dirty="0" smtClean="0"/>
              <a:t>betegellátó intézmény szakmai helyiségeiben (rendelő, műtő, labor, váró stb.) alkalmazása </a:t>
            </a:r>
            <a:r>
              <a:rPr lang="hu-HU" b="1" dirty="0" smtClean="0">
                <a:solidFill>
                  <a:srgbClr val="FF0000"/>
                </a:solidFill>
              </a:rPr>
              <a:t>TILOS</a:t>
            </a:r>
            <a:r>
              <a:rPr lang="hu-HU" dirty="0" smtClean="0"/>
              <a:t>!</a:t>
            </a:r>
          </a:p>
          <a:p>
            <a:r>
              <a:rPr lang="hu-HU" dirty="0" smtClean="0"/>
              <a:t>Fertőtlenítő takarítással fertőtleníthetők: padlóburkolatok, belső falburkolatok, nyílászárók, elektromos lámpatestek, berendezési tárgyak, bútorok.</a:t>
            </a:r>
          </a:p>
        </p:txBody>
      </p:sp>
    </p:spTree>
    <p:extLst>
      <p:ext uri="{BB962C8B-B14F-4D97-AF65-F5344CB8AC3E}">
        <p14:creationId xmlns:p14="http://schemas.microsoft.com/office/powerpoint/2010/main" val="36754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Felületfertőtlenítés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2014" y="2169622"/>
            <a:ext cx="8104909" cy="4555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Az egyedi eszközök, nem sterilen alkalmazott készülékek, gépek, kritikus felületek fertőtlenítése az egészségügyi személyzet feladata.</a:t>
            </a:r>
          </a:p>
          <a:p>
            <a:pPr marL="0" indent="0">
              <a:buNone/>
            </a:pPr>
            <a:r>
              <a:rPr lang="hu-HU" b="1" u="sng" dirty="0" smtClean="0"/>
              <a:t>Kritikus felületek:</a:t>
            </a:r>
          </a:p>
          <a:p>
            <a:r>
              <a:rPr lang="hu-HU" b="1" dirty="0" smtClean="0"/>
              <a:t>Fertőzés terjedésében fontos szerepet játszanak</a:t>
            </a:r>
            <a:r>
              <a:rPr lang="hu-HU" dirty="0" smtClean="0"/>
              <a:t>,</a:t>
            </a:r>
          </a:p>
          <a:p>
            <a:r>
              <a:rPr lang="hu-HU" b="1" dirty="0" smtClean="0"/>
              <a:t>Fertőtlenítésükre fokozott figyelmet kell fordítani </a:t>
            </a:r>
            <a:r>
              <a:rPr lang="hu-HU" dirty="0" smtClean="0"/>
              <a:t>(beteggel szoros kapcsolatba kerülnek, betegtől kontaminálódhatnak, nyílt testszövetek környezetében vannak, fogékonyak megfertőződhetnek)</a:t>
            </a:r>
          </a:p>
          <a:p>
            <a:r>
              <a:rPr lang="hu-HU" dirty="0" smtClean="0"/>
              <a:t>Pl.: injekció előkészítő pult felülete, kötöző tálca, vizsgálóágy, beteg bőrével érintkező diagnosztikus eszközök – EKG, UH, RR</a:t>
            </a:r>
          </a:p>
          <a:p>
            <a:pPr marL="0" indent="0">
              <a:buNone/>
            </a:pPr>
            <a:r>
              <a:rPr lang="hu-HU" dirty="0" smtClean="0"/>
              <a:t>Készülékek: (gyártói utasítás figyelembevétele!)</a:t>
            </a:r>
          </a:p>
          <a:p>
            <a:pPr marL="0" indent="0">
              <a:buNone/>
            </a:pPr>
            <a:r>
              <a:rPr lang="hu-HU" dirty="0" smtClean="0"/>
              <a:t>Használati utasítás (fertőtlenítőszer koncentráció, behatási idő)</a:t>
            </a:r>
          </a:p>
        </p:txBody>
      </p:sp>
    </p:spTree>
    <p:extLst>
      <p:ext uri="{BB962C8B-B14F-4D97-AF65-F5344CB8AC3E}">
        <p14:creationId xmlns:p14="http://schemas.microsoft.com/office/powerpoint/2010/main" val="4041737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8" y="249380"/>
            <a:ext cx="684030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3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538" y="4809217"/>
            <a:ext cx="1938468" cy="184788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Gyors felületfertőtlenítőszerek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/>
          </p:nvPr>
        </p:nvGraphicFramePr>
        <p:xfrm>
          <a:off x="523702" y="2198253"/>
          <a:ext cx="8193477" cy="247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974">
                  <a:extLst>
                    <a:ext uri="{9D8B030D-6E8A-4147-A177-3AD203B41FA5}">
                      <a16:colId xmlns:a16="http://schemas.microsoft.com/office/drawing/2014/main" val="1464595242"/>
                    </a:ext>
                  </a:extLst>
                </a:gridCol>
                <a:gridCol w="1896386">
                  <a:extLst>
                    <a:ext uri="{9D8B030D-6E8A-4147-A177-3AD203B41FA5}">
                      <a16:colId xmlns:a16="http://schemas.microsoft.com/office/drawing/2014/main" val="1321529447"/>
                    </a:ext>
                  </a:extLst>
                </a:gridCol>
                <a:gridCol w="1491651">
                  <a:extLst>
                    <a:ext uri="{9D8B030D-6E8A-4147-A177-3AD203B41FA5}">
                      <a16:colId xmlns:a16="http://schemas.microsoft.com/office/drawing/2014/main" val="1646931764"/>
                    </a:ext>
                  </a:extLst>
                </a:gridCol>
                <a:gridCol w="2181491">
                  <a:extLst>
                    <a:ext uri="{9D8B030D-6E8A-4147-A177-3AD203B41FA5}">
                      <a16:colId xmlns:a16="http://schemas.microsoft.com/office/drawing/2014/main" val="2813513204"/>
                    </a:ext>
                  </a:extLst>
                </a:gridCol>
                <a:gridCol w="1268975">
                  <a:extLst>
                    <a:ext uri="{9D8B030D-6E8A-4147-A177-3AD203B41FA5}">
                      <a16:colId xmlns:a16="http://schemas.microsoft.com/office/drawing/2014/main" val="1559834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Név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Forgalmazó cég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Javasolt felhaszn. cc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Megjegyzés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Kiszerelés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15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Bacilol AF spray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Hartmann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Töményen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50" dirty="0" smtClean="0"/>
                        <a:t>Hatóanyag:</a:t>
                      </a:r>
                      <a:r>
                        <a:rPr lang="hu-HU" sz="1050" baseline="0" dirty="0" smtClean="0"/>
                        <a:t> alkohol</a:t>
                      </a:r>
                      <a:endParaRPr lang="hu-H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1000 ml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027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Descosept AF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Dr. Schumacher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Töményen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50" dirty="0" smtClean="0"/>
                        <a:t>Hatóanyag: alkohol, aldehid-, fenolmentes</a:t>
                      </a:r>
                      <a:endParaRPr lang="hu-H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1000 ml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668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Incidin Liquid spray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Ecolab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Töményen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50" dirty="0" smtClean="0"/>
                        <a:t>Hatóanyag: alkohol</a:t>
                      </a:r>
                      <a:endParaRPr lang="hu-H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1000 ml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5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Mikrozid Liquid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Allegro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Töményen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50" dirty="0" smtClean="0"/>
                        <a:t>Hatóanyag: alkohol</a:t>
                      </a:r>
                      <a:endParaRPr lang="hu-H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1000 ml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29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200" b="1" dirty="0" smtClean="0"/>
                        <a:t>Spray</a:t>
                      </a:r>
                      <a:r>
                        <a:rPr lang="hu-HU" sz="1200" b="1" baseline="0" dirty="0" smtClean="0"/>
                        <a:t> in Delta</a:t>
                      </a:r>
                      <a:endParaRPr lang="hu-H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TEVA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Töményen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050" dirty="0" smtClean="0"/>
                        <a:t>Hatóanyag: alkohol, töményen sporocid hatású</a:t>
                      </a:r>
                      <a:endParaRPr lang="hu-H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1000 ml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354"/>
                  </a:ext>
                </a:extLst>
              </a:tr>
            </a:tbl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766" y="4888961"/>
            <a:ext cx="1688398" cy="168839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24444" y="4846419"/>
            <a:ext cx="4056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Felhasználásra kész oldatok,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Hígítani nem kell őket,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Alkohol bázisuk miatt gyorsan fejtik ki hatásukat,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 smtClean="0"/>
              <a:t>Hamar el is párolognak.</a:t>
            </a:r>
            <a:endParaRPr lang="hu-HU" sz="1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93" y="4883620"/>
            <a:ext cx="1773483" cy="177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6954" y="689879"/>
            <a:ext cx="4322617" cy="826799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Sebészi orr-szájmaszk</a:t>
            </a:r>
            <a:endParaRPr lang="hu-H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377440"/>
            <a:ext cx="7999961" cy="5301868"/>
          </a:xfrm>
        </p:spPr>
        <p:txBody>
          <a:bodyPr>
            <a:norm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izolációs kórteremben a betegellátás során sebészi orr-szájmaszk viselése kötelező, amelyet az izoláló kórterembe történő belépés előtt kell felvenni.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orr-szájmaszk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felvétele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előtt fertőtlenítsen kezet, majd formázza elő az orrmerevítőt.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Helyezze a sebészi orr-szájmaszkot az arcára úgy, hogy az orrát és száját fedje.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orrmerevítőt úgy alakítsa az orrnyergen, hogy a levegő szivárgását minimálisra csökkentse.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használatban lévő orr-szájmaszk átnedvesedése, kontaminációja esetén új maszk felvételére van szükség.</a:t>
            </a:r>
          </a:p>
          <a:p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Levétel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 ügyeljen arra, hogy a maszk külső felületét ne érintse, dobja le veszélyes hulladékgyűjtőbe, majd fertőtlenítsen kezet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571" y="689879"/>
            <a:ext cx="820637" cy="10615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49" y="678596"/>
            <a:ext cx="1357704" cy="10728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795" y="678597"/>
            <a:ext cx="1004273" cy="10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2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Felületfertőtlenítő kendők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/>
          </p:nvPr>
        </p:nvGraphicFramePr>
        <p:xfrm>
          <a:off x="534267" y="2165005"/>
          <a:ext cx="667743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675">
                  <a:extLst>
                    <a:ext uri="{9D8B030D-6E8A-4147-A177-3AD203B41FA5}">
                      <a16:colId xmlns:a16="http://schemas.microsoft.com/office/drawing/2014/main" val="3416056737"/>
                    </a:ext>
                  </a:extLst>
                </a:gridCol>
                <a:gridCol w="2020772">
                  <a:extLst>
                    <a:ext uri="{9D8B030D-6E8A-4147-A177-3AD203B41FA5}">
                      <a16:colId xmlns:a16="http://schemas.microsoft.com/office/drawing/2014/main" val="479846136"/>
                    </a:ext>
                  </a:extLst>
                </a:gridCol>
                <a:gridCol w="1675987">
                  <a:extLst>
                    <a:ext uri="{9D8B030D-6E8A-4147-A177-3AD203B41FA5}">
                      <a16:colId xmlns:a16="http://schemas.microsoft.com/office/drawing/2014/main" val="118177133"/>
                    </a:ext>
                  </a:extLst>
                </a:gridCol>
              </a:tblGrid>
              <a:tr h="267472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Név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Forgalmazó cég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Behatási idő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24637"/>
                  </a:ext>
                </a:extLst>
              </a:tr>
              <a:tr h="267472">
                <a:tc gridSpan="3">
                  <a:txBody>
                    <a:bodyPr/>
                    <a:lstStyle/>
                    <a:p>
                      <a:r>
                        <a:rPr lang="hu-HU" sz="12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Alkoholos</a:t>
                      </a:r>
                      <a:endParaRPr lang="hu-HU" sz="1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926782"/>
                  </a:ext>
                </a:extLst>
              </a:tr>
              <a:tr h="438695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CLINELL UNIVERZÁLIS Fert. kendő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Dispomedic</a:t>
                      </a: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560299"/>
                  </a:ext>
                </a:extLst>
              </a:tr>
              <a:tr h="438695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MIKROZID TÜCHER Kendő dobozos/ utántöltő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Allegro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278950"/>
                  </a:ext>
                </a:extLst>
              </a:tr>
              <a:tr h="438695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MIKROZID AF JUMBO törlőkendő/ utántöltő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Allegro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798704"/>
                  </a:ext>
                </a:extLst>
              </a:tr>
              <a:tr h="267472">
                <a:tc gridSpan="3">
                  <a:txBody>
                    <a:bodyPr/>
                    <a:lstStyle/>
                    <a:p>
                      <a:r>
                        <a:rPr lang="hu-HU" sz="12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Alkohol mentes</a:t>
                      </a:r>
                      <a:endParaRPr lang="hu-HU" sz="1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948809"/>
                  </a:ext>
                </a:extLst>
              </a:tr>
              <a:tr h="267472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MIKROBAC TISSUES Fert.</a:t>
                      </a:r>
                      <a:r>
                        <a:rPr lang="hu-HU" sz="1200" baseline="0" dirty="0" smtClean="0"/>
                        <a:t> kendő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Hartmann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957493"/>
                  </a:ext>
                </a:extLst>
              </a:tr>
              <a:tr h="267472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MIKROSID SENSITÍV</a:t>
                      </a:r>
                      <a:r>
                        <a:rPr lang="hu-HU" sz="1200" baseline="0" dirty="0" smtClean="0"/>
                        <a:t> kendő/ utántöltő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Allegro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1666"/>
                  </a:ext>
                </a:extLst>
              </a:tr>
              <a:tr h="267472">
                <a:tc gridSpan="3">
                  <a:txBody>
                    <a:bodyPr/>
                    <a:lstStyle/>
                    <a:p>
                      <a:r>
                        <a:rPr lang="hu-HU" sz="12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Sporocid</a:t>
                      </a:r>
                      <a:endParaRPr lang="hu-HU" sz="12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203624"/>
                  </a:ext>
                </a:extLst>
              </a:tr>
              <a:tr h="267472"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MIKROZID PAA wipes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Allegro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15 perc</a:t>
                      </a:r>
                      <a:endParaRPr lang="hu-H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295865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795" y="4810628"/>
            <a:ext cx="1691230" cy="16263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41" y="5623815"/>
            <a:ext cx="1943261" cy="113309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290" y="5648199"/>
            <a:ext cx="2367855" cy="11087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411" y="2391464"/>
            <a:ext cx="883997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7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Hulladékkezelés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3" y="2128058"/>
            <a:ext cx="8021782" cy="4596937"/>
          </a:xfrm>
        </p:spPr>
        <p:txBody>
          <a:bodyPr>
            <a:normAutofit fontScale="85000" lnSpcReduction="20000"/>
          </a:bodyPr>
          <a:lstStyle/>
          <a:p>
            <a:r>
              <a:rPr lang="hu-H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12/2017. (VI.12.) EMMI rendelet</a:t>
            </a:r>
            <a:r>
              <a:rPr lang="hu-HU" b="1" dirty="0" smtClean="0"/>
              <a:t> </a:t>
            </a:r>
            <a:r>
              <a:rPr lang="hu-HU" dirty="0" smtClean="0"/>
              <a:t>– az egészségügyi szolgáltatónál képződő hulladékkal kapcsolatos hulladékgazdálkodási tevékenységről</a:t>
            </a:r>
          </a:p>
          <a:p>
            <a:r>
              <a:rPr lang="hu-H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PTE Környezetvédelmi Szabályzat</a:t>
            </a:r>
          </a:p>
          <a:p>
            <a:pPr marL="0" indent="0">
              <a:buNone/>
            </a:pPr>
            <a:r>
              <a:rPr lang="hu-HU" b="1" u="sng" dirty="0" smtClean="0"/>
              <a:t>Veszélyes hulladék gyűjtésének általános szabályai:</a:t>
            </a:r>
          </a:p>
          <a:p>
            <a:r>
              <a:rPr lang="hu-HU" dirty="0" smtClean="0"/>
              <a:t>Az éles, hegyes eszközöket:</a:t>
            </a:r>
          </a:p>
          <a:p>
            <a:pPr lvl="1"/>
            <a:r>
              <a:rPr lang="hu-HU" dirty="0" smtClean="0"/>
              <a:t>Szilárdfalú, szúrásálló edényzetben gyűjtjük,</a:t>
            </a:r>
          </a:p>
          <a:p>
            <a:pPr lvl="1"/>
            <a:r>
              <a:rPr lang="hu-HU" dirty="0" smtClean="0"/>
              <a:t>Folyadékzáró legyen,</a:t>
            </a:r>
          </a:p>
          <a:p>
            <a:pPr lvl="1"/>
            <a:r>
              <a:rPr lang="hu-HU" dirty="0" smtClean="0"/>
              <a:t>Mechanikai sérüléseknek ellenálljon,</a:t>
            </a:r>
          </a:p>
          <a:p>
            <a:pPr lvl="1"/>
            <a:r>
              <a:rPr lang="hu-HU" dirty="0" smtClean="0"/>
              <a:t>Lezárást követően ne lehessen kinyitni,</a:t>
            </a:r>
          </a:p>
          <a:p>
            <a:r>
              <a:rPr lang="hu-HU" dirty="0" smtClean="0"/>
              <a:t>Illetéktelen ne férjen hozzá,</a:t>
            </a:r>
          </a:p>
          <a:p>
            <a:r>
              <a:rPr lang="hu-HU" dirty="0" smtClean="0"/>
              <a:t>Át önteni nem szabad, akkora legyen, amekkora szükséges,</a:t>
            </a:r>
          </a:p>
          <a:p>
            <a:r>
              <a:rPr lang="hu-HU" dirty="0" smtClean="0"/>
              <a:t>A fertőző hulladékot </a:t>
            </a:r>
            <a:r>
              <a:rPr lang="hu-HU" b="1" u="sng" dirty="0" smtClean="0"/>
              <a:t>hűtés nélkül 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legfeljebb 24 óráig</a:t>
            </a:r>
            <a:r>
              <a:rPr lang="hu-HU" dirty="0" smtClean="0"/>
              <a:t>, illetve az erre a célra szolgáló hűtőkészülékekben, </a:t>
            </a:r>
            <a:r>
              <a:rPr lang="hu-HU" b="1" u="sng" dirty="0" smtClean="0"/>
              <a:t>hűtve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legfeljebb 30 napig </a:t>
            </a:r>
            <a:r>
              <a:rPr lang="hu-HU" dirty="0" smtClean="0"/>
              <a:t>tárolhatók,</a:t>
            </a:r>
          </a:p>
          <a:p>
            <a:r>
              <a:rPr lang="hu-HU" dirty="0" smtClean="0"/>
              <a:t>A veszélyes hulladék elszállítását illetően a rendelő működtetőjének szerződnie kell veszélyeshulladékok szállítására, ártalmatlanítására engedéllyel rendelkező hulladékkezelővel.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147" y="2907111"/>
            <a:ext cx="3113004" cy="19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4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Kórokozók terjedése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240535"/>
              </p:ext>
            </p:extLst>
          </p:nvPr>
        </p:nvGraphicFramePr>
        <p:xfrm>
          <a:off x="866775" y="2489200"/>
          <a:ext cx="7371136" cy="288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784">
                  <a:extLst>
                    <a:ext uri="{9D8B030D-6E8A-4147-A177-3AD203B41FA5}">
                      <a16:colId xmlns:a16="http://schemas.microsoft.com/office/drawing/2014/main" val="1463154227"/>
                    </a:ext>
                  </a:extLst>
                </a:gridCol>
                <a:gridCol w="1842784">
                  <a:extLst>
                    <a:ext uri="{9D8B030D-6E8A-4147-A177-3AD203B41FA5}">
                      <a16:colId xmlns:a16="http://schemas.microsoft.com/office/drawing/2014/main" val="3983859011"/>
                    </a:ext>
                  </a:extLst>
                </a:gridCol>
                <a:gridCol w="1842784">
                  <a:extLst>
                    <a:ext uri="{9D8B030D-6E8A-4147-A177-3AD203B41FA5}">
                      <a16:colId xmlns:a16="http://schemas.microsoft.com/office/drawing/2014/main" val="1970485249"/>
                    </a:ext>
                  </a:extLst>
                </a:gridCol>
                <a:gridCol w="1842784">
                  <a:extLst>
                    <a:ext uri="{9D8B030D-6E8A-4147-A177-3AD203B41FA5}">
                      <a16:colId xmlns:a16="http://schemas.microsoft.com/office/drawing/2014/main" val="384408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Terjedés módja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Reservoir</a:t>
                      </a:r>
                      <a:r>
                        <a:rPr lang="hu-HU" baseline="0" dirty="0" smtClean="0"/>
                        <a:t> F</a:t>
                      </a:r>
                      <a:r>
                        <a:rPr lang="hu-HU" dirty="0" smtClean="0"/>
                        <a:t>orrás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Terjedés dinamikája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Kórokozók például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038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b="1" dirty="0" smtClean="0"/>
                        <a:t>Direkt kontaktus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Páciensek, egészségügyi dolgozók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Direkt fizikai kontaktus a forrás és a páciens között </a:t>
                      </a:r>
                    </a:p>
                    <a:p>
                      <a:pPr algn="ctr"/>
                      <a:r>
                        <a:rPr lang="hu-HU" sz="900" dirty="0" smtClean="0"/>
                        <a:t>(személyről – személyre) </a:t>
                      </a:r>
                    </a:p>
                    <a:p>
                      <a:pPr algn="ctr"/>
                      <a:endParaRPr lang="hu-HU" sz="1200" dirty="0" smtClean="0"/>
                    </a:p>
                    <a:p>
                      <a:pPr algn="ctr"/>
                      <a:r>
                        <a:rPr lang="hu-HU" sz="1200" dirty="0" smtClean="0"/>
                        <a:t>Pl.: </a:t>
                      </a:r>
                      <a:r>
                        <a:rPr lang="hu-HU" sz="1200" b="1" dirty="0" smtClean="0"/>
                        <a:t>kézfogás</a:t>
                      </a:r>
                      <a:r>
                        <a:rPr lang="hu-HU" sz="1200" dirty="0" smtClean="0"/>
                        <a:t>, betegfürdetés, </a:t>
                      </a:r>
                      <a:r>
                        <a:rPr lang="hu-HU" sz="1200" b="1" dirty="0" smtClean="0"/>
                        <a:t>tapintás</a:t>
                      </a:r>
                      <a:r>
                        <a:rPr lang="hu-HU" sz="1200" dirty="0" smtClean="0"/>
                        <a:t>, vér és testváladék terjedése a betegről az egészségügyi dolgozó bőr sérülésein keresztül</a:t>
                      </a:r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i="1" dirty="0" smtClean="0"/>
                        <a:t>Staphylococcus aureus</a:t>
                      </a:r>
                      <a:r>
                        <a:rPr lang="hu-HU" sz="1100" dirty="0" smtClean="0"/>
                        <a:t>,</a:t>
                      </a:r>
                    </a:p>
                    <a:p>
                      <a:pPr algn="ctr"/>
                      <a:r>
                        <a:rPr lang="hu-HU" sz="1100" dirty="0" smtClean="0"/>
                        <a:t>Gram negatív</a:t>
                      </a:r>
                      <a:r>
                        <a:rPr lang="hu-HU" sz="1100" baseline="0" dirty="0" smtClean="0"/>
                        <a:t> törzsek, légúti vírusok, </a:t>
                      </a:r>
                    </a:p>
                    <a:p>
                      <a:pPr algn="ctr"/>
                      <a:r>
                        <a:rPr lang="hu-HU" sz="1100" baseline="0" dirty="0" smtClean="0"/>
                        <a:t>HAV, </a:t>
                      </a:r>
                    </a:p>
                    <a:p>
                      <a:pPr algn="ctr"/>
                      <a:r>
                        <a:rPr lang="hu-HU" sz="1100" baseline="0" dirty="0" smtClean="0"/>
                        <a:t>HBV,</a:t>
                      </a:r>
                    </a:p>
                    <a:p>
                      <a:pPr algn="ctr"/>
                      <a:r>
                        <a:rPr lang="hu-HU" sz="1100" baseline="0" dirty="0" smtClean="0"/>
                        <a:t>HIV</a:t>
                      </a:r>
                      <a:endParaRPr lang="hu-H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41462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41" y="5464555"/>
            <a:ext cx="2674781" cy="132485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92" y="5464555"/>
            <a:ext cx="3206019" cy="133584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48" y="3773367"/>
            <a:ext cx="1287594" cy="14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60" y="4272742"/>
            <a:ext cx="2494083" cy="245225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Higiénés kézfertőtlenítés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66440" y="2198254"/>
            <a:ext cx="3636979" cy="759290"/>
          </a:xfrm>
        </p:spPr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Fertőtlenítő kézmosás</a:t>
            </a:r>
          </a:p>
          <a:p>
            <a:pPr algn="ctr"/>
            <a:r>
              <a:rPr lang="hu-HU" sz="1400" i="1" dirty="0"/>
              <a:t>l</a:t>
            </a:r>
            <a:r>
              <a:rPr lang="hu-HU" sz="1400" i="1" dirty="0" smtClean="0"/>
              <a:t>átható szennyeződés esetén</a:t>
            </a:r>
            <a:endParaRPr lang="hu-HU" sz="1400" i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66441" y="2971933"/>
            <a:ext cx="3636978" cy="27717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600" dirty="0" smtClean="0"/>
              <a:t>Antimikrobiális hatóanyagot és felületaktív anyagot is tartalmazó kézfertőtlenítő készítménnyel </a:t>
            </a:r>
            <a:r>
              <a:rPr lang="hu-HU" sz="1600" b="1" dirty="0" smtClean="0"/>
              <a:t>víz hozzáadása mellett</a:t>
            </a:r>
            <a:r>
              <a:rPr lang="hu-HU" sz="1600" dirty="0" smtClean="0"/>
              <a:t>, elpusztítjuk a bőr felületén lévő átmeneti mikroflórát, valamint eltávolítjuk a kezeken lévő szennyeződést.</a:t>
            </a:r>
            <a:endParaRPr lang="hu-HU" sz="16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582390" y="2198254"/>
            <a:ext cx="4129348" cy="759290"/>
          </a:xfrm>
        </p:spPr>
        <p:txBody>
          <a:bodyPr/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Alkoholos kéz-bedörzsölés</a:t>
            </a:r>
          </a:p>
          <a:p>
            <a:pPr algn="ctr"/>
            <a:r>
              <a:rPr lang="hu-HU" sz="1400" i="1" dirty="0" smtClean="0"/>
              <a:t>rutintevékenység</a:t>
            </a:r>
            <a:endParaRPr lang="hu-HU" sz="1600" i="1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7206" y="2971933"/>
            <a:ext cx="3636980" cy="2773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1600" dirty="0" smtClean="0"/>
              <a:t>Alkohol alapú kézfertőtlenítő készítmény alkalmazásával, </a:t>
            </a:r>
            <a:r>
              <a:rPr lang="hu-HU" sz="1600" b="1" dirty="0" smtClean="0"/>
              <a:t>víz hozzáadása nélkül </a:t>
            </a:r>
            <a:r>
              <a:rPr lang="hu-HU" sz="1600" dirty="0" smtClean="0"/>
              <a:t>csökkentjük a kéz bőrfelületén lévő átmeneti mikroflórát</a:t>
            </a:r>
            <a:endParaRPr lang="hu-HU" sz="16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06" y="4917614"/>
            <a:ext cx="2871465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1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509" y="1147155"/>
            <a:ext cx="4426111" cy="539496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dirty="0"/>
              <a:t>Megfelelő mennyiségű kézfertőtlenítőszer</a:t>
            </a:r>
            <a:r>
              <a:rPr lang="hu-HU" sz="2000" dirty="0" smtClean="0"/>
              <a:t>!</a:t>
            </a:r>
            <a:endParaRPr lang="hu-HU" sz="2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sz="2000" dirty="0" smtClean="0">
              <a:solidFill>
                <a:schemeClr val="bg1"/>
              </a:solidFill>
            </a:endParaRPr>
          </a:p>
          <a:p>
            <a:r>
              <a:rPr lang="hu-HU" sz="2000" dirty="0" smtClean="0">
                <a:solidFill>
                  <a:schemeClr val="bg1"/>
                </a:solidFill>
              </a:rPr>
              <a:t>Előírt behatási idő betartása!</a:t>
            </a:r>
          </a:p>
          <a:p>
            <a:endParaRPr lang="hu-HU" sz="2000" dirty="0" smtClean="0">
              <a:solidFill>
                <a:schemeClr val="bg1"/>
              </a:solidFill>
            </a:endParaRPr>
          </a:p>
          <a:p>
            <a:r>
              <a:rPr lang="hu-HU" sz="2000" dirty="0" smtClean="0">
                <a:solidFill>
                  <a:schemeClr val="bg1"/>
                </a:solidFill>
              </a:rPr>
              <a:t>Helyes bedörzsölési technika!</a:t>
            </a:r>
            <a:endParaRPr lang="hu-H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1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05" y="513476"/>
            <a:ext cx="5901439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28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827" y="706581"/>
            <a:ext cx="7373388" cy="1071699"/>
          </a:xfrm>
        </p:spPr>
        <p:txBody>
          <a:bodyPr/>
          <a:lstStyle/>
          <a:p>
            <a:pPr algn="ctr"/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kezek állapotával kapcsolatos követelmények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ZÉRÓ TOLERANCIA!</a:t>
            </a:r>
            <a:endParaRPr lang="hu-H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0327" y="2202873"/>
            <a:ext cx="8063346" cy="4555374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 köröm-toilette rendszeres végzése nagyban elősegíti a kéz megfelelő higiénés állapotát.</a:t>
            </a:r>
          </a:p>
          <a:p>
            <a:r>
              <a:rPr lang="hu-HU" dirty="0" smtClean="0"/>
              <a:t>A köröm-toilette terjedjen ki a körömre, a köröm alatti területre, a körömágyra, valamint a köröm körüli bőrképletekre.</a:t>
            </a:r>
          </a:p>
          <a:p>
            <a:r>
              <a:rPr lang="hu-HU" dirty="0" smtClean="0"/>
              <a:t>A köröm-toilette végzése során ügyelni kell arra, hogy a körömágy ne sérüljön.</a:t>
            </a:r>
          </a:p>
          <a:p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körmöknek rövideknek, az ujjbegyet meg nem haladó hosszúságúaknak és lekerekített (legömbölyített) végűeknek kell lenniük.</a:t>
            </a:r>
          </a:p>
          <a:p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Munkavégzés közben gyűrű, műköröm, festett köröm, karkötő, karóra viselése TILOS.</a:t>
            </a:r>
          </a:p>
          <a:p>
            <a:r>
              <a:rPr lang="hu-HU" dirty="0" smtClean="0"/>
              <a:t>Sebes, ekcémás, egyéb gyulladásos bőrfolyamat esetén közvetlen betegellátás nem végezhető.</a:t>
            </a:r>
          </a:p>
          <a:p>
            <a:pPr marL="0" indent="0">
              <a:buNone/>
            </a:pPr>
            <a:r>
              <a:rPr lang="hu-HU" sz="1100" b="1" i="1" dirty="0" smtClean="0"/>
              <a:t>OEK Módszertani levele</a:t>
            </a:r>
            <a:r>
              <a:rPr lang="hu-HU" sz="1100" i="1" dirty="0" smtClean="0"/>
              <a:t>. A kézhigiéne gyakorlata az egészségügyi és az ápolást végző szociális szolgáltatásokban. Epinfo 17. évfolyam. 2. különszám. 2010. november 10.</a:t>
            </a:r>
            <a:endParaRPr lang="hu-HU" sz="1100" i="1" dirty="0"/>
          </a:p>
        </p:txBody>
      </p:sp>
    </p:spTree>
    <p:extLst>
      <p:ext uri="{BB962C8B-B14F-4D97-AF65-F5344CB8AC3E}">
        <p14:creationId xmlns:p14="http://schemas.microsoft.com/office/powerpoint/2010/main" val="1050524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5984">
            <a:off x="354052" y="5235613"/>
            <a:ext cx="1359678" cy="135967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335">
            <a:off x="7262175" y="5148579"/>
            <a:ext cx="1616591" cy="161659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142" y="927099"/>
            <a:ext cx="6899563" cy="709865"/>
          </a:xfrm>
        </p:spPr>
        <p:txBody>
          <a:bodyPr/>
          <a:lstStyle/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Kéz bőrének védelme, kézápolás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4" y="2194560"/>
            <a:ext cx="8096596" cy="4480560"/>
          </a:xfrm>
        </p:spPr>
        <p:txBody>
          <a:bodyPr>
            <a:normAutofit/>
          </a:bodyPr>
          <a:lstStyle/>
          <a:p>
            <a:r>
              <a:rPr lang="hu-HU" sz="1600" dirty="0" smtClean="0"/>
              <a:t>A szappanok, illetve kézfertőtlenítő szerek rendszeres használata esetén még a legkiválóbb készítmények is </a:t>
            </a:r>
            <a:r>
              <a:rPr lang="hu-HU" sz="1600" b="1" dirty="0" smtClean="0">
                <a:solidFill>
                  <a:schemeClr val="tx1"/>
                </a:solidFill>
              </a:rPr>
              <a:t>előidézhetik a kéz bőrének esetleges kiszáradását, a bőr érdessé, repedezetté válik</a:t>
            </a:r>
            <a:r>
              <a:rPr lang="hu-HU" sz="1600" dirty="0" smtClean="0"/>
              <a:t>, sőt erre érzékeny személyeknél </a:t>
            </a:r>
            <a:r>
              <a:rPr lang="hu-HU" sz="1600" b="1" dirty="0" smtClean="0">
                <a:solidFill>
                  <a:schemeClr val="tx1"/>
                </a:solidFill>
              </a:rPr>
              <a:t>bőrirritáció</a:t>
            </a:r>
            <a:r>
              <a:rPr lang="hu-HU" sz="1600" dirty="0" smtClean="0"/>
              <a:t>, néha </a:t>
            </a:r>
            <a:r>
              <a:rPr lang="hu-HU" sz="1600" b="1" dirty="0" smtClean="0">
                <a:solidFill>
                  <a:schemeClr val="tx1"/>
                </a:solidFill>
              </a:rPr>
              <a:t>enyhe bőrgyulladás</a:t>
            </a:r>
            <a:r>
              <a:rPr lang="hu-HU" sz="1600" dirty="0" smtClean="0"/>
              <a:t> is kialakulhat.</a:t>
            </a:r>
          </a:p>
          <a:p>
            <a:r>
              <a:rPr lang="hu-HU" sz="1600" dirty="0" smtClean="0"/>
              <a:t>Az így kialakult mikrotraumás elváltozások lehetőséget teremtenek a </a:t>
            </a:r>
            <a:r>
              <a:rPr lang="hu-HU" sz="1600" b="1" dirty="0" smtClean="0">
                <a:solidFill>
                  <a:schemeClr val="tx1"/>
                </a:solidFill>
              </a:rPr>
              <a:t>mikroorganizmusok elszaporodásának </a:t>
            </a:r>
            <a:r>
              <a:rPr lang="hu-HU" sz="1600" dirty="0" smtClean="0"/>
              <a:t>és </a:t>
            </a:r>
            <a:r>
              <a:rPr lang="hu-HU" sz="1600" b="1" dirty="0" smtClean="0">
                <a:solidFill>
                  <a:srgbClr val="C00000"/>
                </a:solidFill>
              </a:rPr>
              <a:t>a bőr így potenciális fertőzőforrássá válik</a:t>
            </a:r>
            <a:r>
              <a:rPr lang="hu-HU" sz="1600" dirty="0" smtClean="0"/>
              <a:t>.</a:t>
            </a:r>
          </a:p>
          <a:p>
            <a:r>
              <a:rPr lang="hu-HU" sz="1600" dirty="0" smtClean="0"/>
              <a:t>Az ilyen bőrt már nem lehet hatásosan megtisztítani, fertőtleníteni.</a:t>
            </a:r>
          </a:p>
          <a:p>
            <a:r>
              <a:rPr lang="hu-HU" sz="1600" dirty="0" smtClean="0"/>
              <a:t>A bőrápoló készítményeket vagy fali adagolóból, vagy tubusból (flakonból) kell a kézre/alkarra kijuttatni. (A kézápoló krém tégelyéből történő alkalmazása – a kontaminációs rizikó miatt – nem megengedett.)</a:t>
            </a:r>
            <a:endParaRPr lang="hu-HU" sz="1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55501" y="5373768"/>
            <a:ext cx="2725626" cy="14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7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8393" y="697345"/>
            <a:ext cx="3188511" cy="1181331"/>
          </a:xfrm>
        </p:spPr>
        <p:txBody>
          <a:bodyPr>
            <a:normAutofit fontScale="90000"/>
          </a:bodyPr>
          <a:lstStyle/>
          <a:p>
            <a:r>
              <a:rPr lang="hu-H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Kesztyűhasználat</a:t>
            </a:r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1600" i="1" u="sng" dirty="0" smtClean="0"/>
              <a:t>Általános szabályok</a:t>
            </a:r>
            <a:endParaRPr lang="hu-HU" i="1" u="sng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6" r="27926"/>
          <a:stretch>
            <a:fillRect/>
          </a:stretch>
        </p:blipFill>
        <p:spPr>
          <a:xfrm>
            <a:off x="4556655" y="427643"/>
            <a:ext cx="1921060" cy="2902065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8393" y="2019993"/>
            <a:ext cx="3516283" cy="4139737"/>
          </a:xfrm>
        </p:spPr>
        <p:txBody>
          <a:bodyPr>
            <a:normAutofit/>
          </a:bodyPr>
          <a:lstStyle/>
          <a:p>
            <a:pPr algn="ctr"/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kesztyű alkalmazása nem helyettesíti a kézfertőtlenítést! </a:t>
            </a:r>
            <a: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Több 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beteghez soha ne használja ugyanazt a kesztyűt</a:t>
            </a:r>
            <a:r>
              <a:rPr lang="hu-H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Kesztyű </a:t>
            </a:r>
            <a:r>
              <a:rPr lang="hu-H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fertőtlenítése TILOS!</a:t>
            </a:r>
          </a:p>
          <a:p>
            <a:endParaRPr lang="hu-HU" dirty="0" smtClean="0"/>
          </a:p>
          <a:p>
            <a:r>
              <a:rPr lang="hu-HU" sz="1200" dirty="0" smtClean="0"/>
              <a:t>Kesztyűhasználati protokoll</a:t>
            </a:r>
          </a:p>
          <a:p>
            <a:r>
              <a:rPr lang="hu-HU" sz="1100" i="1" dirty="0" smtClean="0"/>
              <a:t>kk.pte.hu </a:t>
            </a:r>
            <a:r>
              <a:rPr lang="hu-HU" sz="1100" i="1" dirty="0" smtClean="0">
                <a:sym typeface="Wingdings" panose="05000000000000000000" pitchFamily="2" charset="2"/>
              </a:rPr>
              <a:t></a:t>
            </a:r>
            <a:r>
              <a:rPr lang="hu-HU" sz="1100" i="1" dirty="0" smtClean="0"/>
              <a:t> Klinikák </a:t>
            </a:r>
            <a:r>
              <a:rPr lang="hu-HU" sz="1100" i="1" dirty="0" smtClean="0">
                <a:sym typeface="Wingdings" panose="05000000000000000000" pitchFamily="2" charset="2"/>
              </a:rPr>
              <a:t> </a:t>
            </a:r>
            <a:r>
              <a:rPr lang="hu-HU" sz="1100" i="1" dirty="0" smtClean="0"/>
              <a:t>Kórházhigiénés Szolgálat </a:t>
            </a:r>
            <a:r>
              <a:rPr lang="hu-HU" sz="1100" i="1" dirty="0" smtClean="0">
                <a:sym typeface="Wingdings" panose="05000000000000000000" pitchFamily="2" charset="2"/>
              </a:rPr>
              <a:t> </a:t>
            </a:r>
            <a:r>
              <a:rPr lang="hu-HU" sz="1100" i="1" dirty="0" smtClean="0"/>
              <a:t>Dokumentumtár</a:t>
            </a:r>
            <a:endParaRPr lang="hu-HU" sz="1100" i="1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42" y="693649"/>
            <a:ext cx="4701358" cy="57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264" y="714895"/>
            <a:ext cx="7090758" cy="922069"/>
          </a:xfrm>
        </p:spPr>
        <p:txBody>
          <a:bodyPr/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PTE KK OI Kórházhigiénés Szolgálat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5264" y="2169623"/>
            <a:ext cx="8030095" cy="4621876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/>
              <a:t>Vezető:</a:t>
            </a:r>
            <a:r>
              <a:rPr lang="hu-HU" dirty="0"/>
              <a:t> Dr. Rauth Erika főorvos  *0161, 33 148</a:t>
            </a:r>
          </a:p>
          <a:p>
            <a:pPr marL="342900" lvl="1" indent="0">
              <a:buNone/>
            </a:pPr>
            <a:r>
              <a:rPr lang="hu-HU" sz="1800" b="1" dirty="0"/>
              <a:t>Központ:</a:t>
            </a:r>
            <a:r>
              <a:rPr lang="hu-HU" b="1" dirty="0"/>
              <a:t> </a:t>
            </a:r>
            <a:r>
              <a:rPr lang="hu-HU" dirty="0"/>
              <a:t>7623 Pécs, Rákóczi út 2. „I” épület</a:t>
            </a:r>
          </a:p>
          <a:p>
            <a:r>
              <a:rPr lang="hu-HU" b="1" dirty="0"/>
              <a:t>Titkárság: </a:t>
            </a:r>
            <a:r>
              <a:rPr lang="hu-HU" dirty="0"/>
              <a:t>Szabó </a:t>
            </a:r>
            <a:r>
              <a:rPr lang="hu-HU" dirty="0" smtClean="0"/>
              <a:t>Zoltánné Tel</a:t>
            </a:r>
            <a:r>
              <a:rPr lang="hu-HU" dirty="0"/>
              <a:t>: 533-133/ 33124; 533-124, </a:t>
            </a:r>
            <a:endParaRPr lang="hu-HU" dirty="0" smtClean="0"/>
          </a:p>
          <a:p>
            <a:pPr marL="342900" lvl="1" indent="0">
              <a:buNone/>
            </a:pPr>
            <a:r>
              <a:rPr lang="hu-HU" dirty="0" smtClean="0"/>
              <a:t>e-mail</a:t>
            </a:r>
            <a:r>
              <a:rPr lang="hu-HU" dirty="0"/>
              <a:t>: korhig@pte.hu</a:t>
            </a:r>
          </a:p>
          <a:p>
            <a:r>
              <a:rPr lang="hu-HU" b="1" dirty="0" smtClean="0"/>
              <a:t>Népegészségügyi szakemberek:</a:t>
            </a:r>
          </a:p>
          <a:p>
            <a:pPr marL="342900" lvl="1" indent="0">
              <a:buNone/>
            </a:pPr>
            <a:r>
              <a:rPr lang="hu-HU" dirty="0" smtClean="0"/>
              <a:t>Kőváriné </a:t>
            </a:r>
            <a:r>
              <a:rPr lang="hu-HU" dirty="0"/>
              <a:t>Bajor Éva *0857; 33 030</a:t>
            </a:r>
          </a:p>
          <a:p>
            <a:pPr marL="342900" lvl="1" indent="0">
              <a:buNone/>
            </a:pPr>
            <a:r>
              <a:rPr lang="hu-HU" dirty="0" smtClean="0"/>
              <a:t>Németh Noémi 33 594</a:t>
            </a:r>
            <a:r>
              <a:rPr lang="hu-HU" dirty="0"/>
              <a:t>		</a:t>
            </a:r>
          </a:p>
          <a:p>
            <a:pPr marL="342900" lvl="1" indent="0">
              <a:buNone/>
            </a:pPr>
            <a:r>
              <a:rPr lang="hu-HU" dirty="0" err="1" smtClean="0"/>
              <a:t>Trubacs</a:t>
            </a:r>
            <a:r>
              <a:rPr lang="hu-HU" dirty="0" smtClean="0"/>
              <a:t>-Szoboszlai </a:t>
            </a:r>
            <a:r>
              <a:rPr lang="hu-HU" dirty="0"/>
              <a:t>Renáta </a:t>
            </a:r>
            <a:r>
              <a:rPr lang="hu-HU" dirty="0"/>
              <a:t>*0174; 33 </a:t>
            </a:r>
            <a:r>
              <a:rPr lang="hu-HU" dirty="0"/>
              <a:t>595</a:t>
            </a:r>
          </a:p>
          <a:p>
            <a:pPr marL="342900" lvl="1" indent="0">
              <a:buNone/>
            </a:pPr>
            <a:r>
              <a:rPr lang="hu-HU" dirty="0" smtClean="0"/>
              <a:t>Gyöngyösi </a:t>
            </a:r>
            <a:r>
              <a:rPr lang="hu-HU" dirty="0"/>
              <a:t>Jusztina 33 </a:t>
            </a:r>
            <a:r>
              <a:rPr lang="hu-HU" dirty="0" smtClean="0"/>
              <a:t>037</a:t>
            </a:r>
            <a:endParaRPr lang="hu-HU" dirty="0"/>
          </a:p>
          <a:p>
            <a:r>
              <a:rPr lang="hu-HU" b="1" dirty="0" smtClean="0"/>
              <a:t>Diplomás </a:t>
            </a:r>
            <a:r>
              <a:rPr lang="hu-HU" b="1" dirty="0"/>
              <a:t>ápolók, epidemiológiai szakápolók:</a:t>
            </a:r>
          </a:p>
          <a:p>
            <a:pPr marL="342900" lvl="1" indent="0">
              <a:buNone/>
            </a:pPr>
            <a:r>
              <a:rPr lang="hu-HU" dirty="0" smtClean="0"/>
              <a:t>Szabóné </a:t>
            </a:r>
            <a:r>
              <a:rPr lang="hu-HU" dirty="0"/>
              <a:t>Streicher Ágnes, Günter Ágnes 33 </a:t>
            </a:r>
            <a:r>
              <a:rPr lang="hu-HU" dirty="0" smtClean="0"/>
              <a:t>596; 33 054 </a:t>
            </a:r>
            <a:endParaRPr lang="hu-HU" dirty="0"/>
          </a:p>
          <a:p>
            <a:pPr marL="342900" lvl="1" indent="0">
              <a:buNone/>
            </a:pPr>
            <a:r>
              <a:rPr lang="hu-HU" dirty="0" smtClean="0"/>
              <a:t>Beck </a:t>
            </a:r>
            <a:r>
              <a:rPr lang="hu-HU" dirty="0"/>
              <a:t>Ágota, Simonné Gonda </a:t>
            </a:r>
            <a:r>
              <a:rPr lang="hu-HU" dirty="0" smtClean="0"/>
              <a:t>Zsuzsanna, Kappéter Brigitta </a:t>
            </a:r>
            <a:r>
              <a:rPr lang="hu-HU" dirty="0"/>
              <a:t>33 </a:t>
            </a:r>
            <a:r>
              <a:rPr lang="hu-HU" dirty="0" smtClean="0"/>
              <a:t>597; 33 062; 33 061</a:t>
            </a:r>
            <a:endParaRPr lang="hu-HU" dirty="0"/>
          </a:p>
          <a:p>
            <a:r>
              <a:rPr lang="hu-HU" b="1" dirty="0" smtClean="0"/>
              <a:t>Központi </a:t>
            </a:r>
            <a:r>
              <a:rPr lang="hu-HU" b="1" dirty="0"/>
              <a:t>Sterilizáló:</a:t>
            </a:r>
          </a:p>
          <a:p>
            <a:pPr marL="342900" lvl="1" indent="0">
              <a:buNone/>
            </a:pPr>
            <a:r>
              <a:rPr lang="hu-HU" dirty="0" smtClean="0"/>
              <a:t>Kósáné </a:t>
            </a:r>
            <a:r>
              <a:rPr lang="hu-HU" dirty="0"/>
              <a:t>Meretei Judit *0854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0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8022" y="699780"/>
            <a:ext cx="4355869" cy="947651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FFP2/FFP3 </a:t>
            </a:r>
            <a:r>
              <a:rPr lang="hu-HU" dirty="0" err="1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respirátor</a:t>
            </a:r>
            <a:endParaRPr lang="hu-H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2015" y="2078182"/>
            <a:ext cx="7983335" cy="4779818"/>
          </a:xfrm>
        </p:spPr>
        <p:txBody>
          <a:bodyPr/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felvétele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előtt fertőtlenítsen kezet, majd formázza elő orrmerevítőt.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Helyezze 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respirátort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 arcára úgy, hogy az orrát és száját fedje.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Helyezze el a felső pántot a fejtetőn, alsó pántot a fül alatt.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Formázza az orrlemezt mindkét kéz mutatóujjával egyszerre az orr és arc kontúrjához, a biztonságos szigetelés érdekében.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Ellenőrizze, hogy megfelelően illeszkedik a légzésvédő, végezzen erős belégzést, figyelje, hogy van-e alászívás.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Csak megfelelően illeszkedő maszk ad biztonságot!</a:t>
            </a:r>
          </a:p>
          <a:p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Levételkor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ügyeljen arra, hogy 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külső felületét ne érintse, 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pántjait megfogva, fejtől eltartva kell levenni, majd veszélyes hulladékgyűjtőbe dobni, kezet fertőtleníteni.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respirátorok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alkalmazásánál elsősorban a gyártó előírásait kell figyelembe venni, de jellemzően 4 órán át, több beteg ellátásánál használhatók levétel nélkül. Ez alól kivétel, ha a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sérül, szennyeződik vagy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kontaminálódik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Bármely okból levett </a:t>
            </a:r>
            <a:r>
              <a:rPr lang="hu-H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respirátort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már nem szabad újra felvenni.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91" y="663553"/>
            <a:ext cx="1045988" cy="121063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63" y="663553"/>
            <a:ext cx="1165797" cy="12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4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9956" y="698269"/>
            <a:ext cx="6808123" cy="1047404"/>
          </a:xfrm>
        </p:spPr>
        <p:txBody>
          <a:bodyPr/>
          <a:lstStyle/>
          <a:p>
            <a:pPr algn="ctr"/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  <a:endParaRPr lang="hu-H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0745" y="2580639"/>
            <a:ext cx="5046017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532015"/>
            <a:ext cx="7886700" cy="1305098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Védőszemüveg, arcvédő</a:t>
            </a:r>
            <a:endParaRPr lang="hu-H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119745"/>
            <a:ext cx="7886700" cy="4738254"/>
          </a:xfrm>
        </p:spPr>
        <p:txBody>
          <a:bodyPr>
            <a:normAutofit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sebészi orr-szájmaszk/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respirátor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felvétele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után kell felvenni a védőszemüveget. </a:t>
            </a:r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védőszemüvegnek illeszkedés szempontjából kompatibilisnek kell lennie az alkalmazott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respirátorral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illetve maszkkal. </a:t>
            </a:r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Fröccsenéssel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illetve aeroszol-képződéssel járó beavatkozásoknál az arc fokozott védelme érdekében javasolt az arcvédő alkalmazása is kiegészítő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védelemként. 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védőszemüveget a rugalmas textipánt belső oldalánál fogva, fejtől eltartva kell levenni.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Levétel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 ügyeljen arra, hogy a védőszemüveg külső felületét ne érintse. A fülekre támaszkodó keretes védőszemüveget a keret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sarkainál fogva kell levenni. 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egyszer használatos védőszemüveget a veszélyes hulladékgyűjtőbe kell ledobni, a többször használatosakat pedig gyűjteni, majd hatásos módon fertőtleníteni kell. </a:t>
            </a: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98" y="5409494"/>
            <a:ext cx="1317107" cy="13411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61" y="5404365"/>
            <a:ext cx="1270579" cy="13513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768" y="5388663"/>
            <a:ext cx="1335543" cy="138279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867" y="5422428"/>
            <a:ext cx="1878804" cy="134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7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0585" y="971108"/>
            <a:ext cx="2837757" cy="50707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Védőkesztyű</a:t>
            </a:r>
            <a:endParaRPr lang="hu-HU" sz="3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144683"/>
            <a:ext cx="7886700" cy="4655127"/>
          </a:xfrm>
        </p:spPr>
        <p:txBody>
          <a:bodyPr>
            <a:normAutofit fontScale="92500"/>
          </a:bodyPr>
          <a:lstStyle/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Védőkesztyűt kell viselni, amikor előrelátható a vérrel vagy más potenciálisan fertőző anyaggal, nyálkahártyával, nem ép bőrrel, vagy kontaminálódott ép bőrrel (pl. a beteg széklet és vizelet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inkontinens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való kontaktus.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Általános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követelmény:</a:t>
            </a:r>
          </a:p>
          <a:p>
            <a:pPr lvl="1"/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helytelen kesztyűhasználat kockázatot jelenthet a kórokozók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terjedésében,</a:t>
            </a:r>
          </a:p>
          <a:p>
            <a:pPr lvl="1"/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kesztyűs kéz ugyanolyan fertőző forrás lehet, mint a csupasz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kéz,</a:t>
            </a:r>
          </a:p>
          <a:p>
            <a:pPr lvl="1"/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kesztyű csak száraz és fertőtlenített kézre </a:t>
            </a:r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húzható,</a:t>
            </a:r>
          </a:p>
          <a:p>
            <a:pPr lvl="1"/>
            <a:r>
              <a:rPr lang="hu-H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kesztyű használata nem helyettesíti a higiénés kézfertőtlenítést, ezért a kesztyű felvétele előtt és levételét követően minden esetben kezet kell fertőtleníteni.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Izoláló kórteremben kesztyűt kell viselni a beteg intakt bőre, vagy a beteghez közel levő felületek, tárgyak, eszközök (terápiás vagy diagnosztikus eszközök, ágy) érintése esetén </a:t>
            </a:r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is.</a:t>
            </a: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kesztyű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felvétel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ekor a védőkesztyűk ujjának a csukló fölé kell érnie. </a:t>
            </a:r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védőkesztyű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levétel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énél ügyelni kell arra, hogy a kesztyű külső, szennyezett felületét kézzel ne érintse, majd veszélyes hulladékgyűjtőbe dobja és fertőtlenítsen kezet.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védőkesztyű használatát, felvételét és levételét a „Kesztyűhasználati protokoll” tartalmazza </a:t>
            </a:r>
            <a:r>
              <a:rPr lang="hu-H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(kk.pte.hu/klinikák-intézetek/Kórházhigiénés Szolgálat/ Dokumentumtár).</a:t>
            </a: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325" y="838134"/>
            <a:ext cx="1246675" cy="9270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42296" y="631048"/>
            <a:ext cx="927078" cy="134125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22471" y="555333"/>
            <a:ext cx="907539" cy="147314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020" y="838134"/>
            <a:ext cx="828328" cy="9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2147" y="660905"/>
            <a:ext cx="3195206" cy="1005840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Védőköpeny</a:t>
            </a:r>
            <a:endParaRPr lang="hu-H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667000"/>
            <a:ext cx="7886700" cy="3509962"/>
          </a:xfrm>
        </p:spPr>
        <p:txBody>
          <a:bodyPr>
            <a:normAutofit/>
          </a:bodyPr>
          <a:lstStyle/>
          <a:p>
            <a:r>
              <a:rPr lang="hu-H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Valamennyi 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védőeszköz esetében fontos a megfelelő méret/illeszkedés, mivel nem megfelelő illeszkedés esetén az eszköz viselése nem nyújt védelmet.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védőköpeny </a:t>
            </a:r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levétel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énél a védőruhát hordó egészségügyi dolgozó a nyaki, majd a deréktáji tépőzár/kötő meglazítása után, a védőköpeny hátsó oldalát megfogja, előrefelé húzva veszi le a védőköpenyt ügyelve arra, hogy a mellső, kontaminálódott felület belülre kerüljön, majd veszélyes hulladékgyűjtőbe dobja és kezet fertőtlenít. </a:t>
            </a:r>
            <a:endParaRPr lang="hu-H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10" y="5138067"/>
            <a:ext cx="1314035" cy="16394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45" y="5212042"/>
            <a:ext cx="1266824" cy="15328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688" y="5138067"/>
            <a:ext cx="1861625" cy="16808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145" y="5139930"/>
            <a:ext cx="1124205" cy="16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5018" y="673331"/>
            <a:ext cx="6932815" cy="1105593"/>
          </a:xfrm>
        </p:spPr>
        <p:txBody>
          <a:bodyPr/>
          <a:lstStyle/>
          <a:p>
            <a:r>
              <a:rPr lang="hu-HU" b="1" dirty="0" smtClean="0"/>
              <a:t>Aszeptikus betegellátás, mint alapvető követelmény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953" y="2489201"/>
            <a:ext cx="7963592" cy="3530599"/>
          </a:xfrm>
        </p:spPr>
        <p:txBody>
          <a:bodyPr/>
          <a:lstStyle/>
          <a:p>
            <a:r>
              <a:rPr lang="hu-HU" dirty="0" smtClean="0"/>
              <a:t>Legfontosabb alapelve: a kórokozó mikroorganizmusok betegtől való távoltartása 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Aszepszis, antiszepszis szabályainak betartása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</a:t>
            </a:r>
            <a:r>
              <a:rPr lang="hu-HU" dirty="0" smtClean="0"/>
              <a:t>: az egészségügyi ellátással összefüggő fertőzések megelőzése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4384963" y="3037296"/>
            <a:ext cx="440574" cy="374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82" y="4303356"/>
            <a:ext cx="3341715" cy="242672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2509" y="5037513"/>
            <a:ext cx="260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/>
              <a:t>fertőzés</a:t>
            </a:r>
            <a:r>
              <a:rPr lang="hu-HU" dirty="0" smtClean="0"/>
              <a:t> kialakulásához három tényező együttes fennállása szükséges.</a:t>
            </a:r>
            <a:endParaRPr lang="hu-HU" dirty="0"/>
          </a:p>
        </p:txBody>
      </p:sp>
      <p:sp>
        <p:nvSpPr>
          <p:cNvPr id="8" name="Jobbra nyíl 7"/>
          <p:cNvSpPr/>
          <p:nvPr/>
        </p:nvSpPr>
        <p:spPr>
          <a:xfrm>
            <a:off x="3192089" y="5495668"/>
            <a:ext cx="407323" cy="284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248697" y="5037513"/>
            <a:ext cx="1620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 smtClean="0"/>
              <a:t>Mi leginkább a </a:t>
            </a:r>
            <a:r>
              <a:rPr lang="hu-H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terjedési módba </a:t>
            </a:r>
            <a:r>
              <a:rPr lang="hu-HU" sz="1400" i="1" dirty="0" smtClean="0"/>
              <a:t>tudunk beavatkozni, itt lesz nagyon fontos szerepe a </a:t>
            </a:r>
            <a:r>
              <a:rPr lang="hu-H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KÉZHIGIÉNÉNEK</a:t>
            </a:r>
            <a:r>
              <a:rPr lang="hu-H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hu-H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5968538" y="5394960"/>
            <a:ext cx="789709" cy="3847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7597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nácsterem">
  <a:themeElements>
    <a:clrScheme name="Tanácstere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Tanácstere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nácstere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1175</TotalTime>
  <Words>3307</Words>
  <Application>Microsoft Office PowerPoint</Application>
  <PresentationFormat>Diavetítés a képernyőre (4:3 oldalarány)</PresentationFormat>
  <Paragraphs>364</Paragraphs>
  <Slides>50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8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Tanácsterem</vt:lpstr>
      <vt:lpstr>Kórházhigiénés Oktatás 2021. </vt:lpstr>
      <vt:lpstr>A kórházi környezet, mint „veszélyes üzem”</vt:lpstr>
      <vt:lpstr>Védőeszközök rendeltetésszerű használata</vt:lpstr>
      <vt:lpstr>Sebészi orr-szájmaszk</vt:lpstr>
      <vt:lpstr>FFP2/FFP3 respirátor</vt:lpstr>
      <vt:lpstr>Védőszemüveg, arcvédő</vt:lpstr>
      <vt:lpstr>Védőkesztyű</vt:lpstr>
      <vt:lpstr>Védőköpeny</vt:lpstr>
      <vt:lpstr>Aszeptikus betegellátás, mint alapvető követelmény</vt:lpstr>
      <vt:lpstr>Nozokomiális infekció   A fertőzések egy speciális csoportjaként tartjuk számon a nozokomiális fertőzéseket. Nozokomiális fertőzésnek számít az az infekció, mely az egészségügyi ellátás során lép fel és fontos kritérium, hogy az adott fertőzés nem volt jelen még lappangó formában sem a beteg felvételekor.  </vt:lpstr>
      <vt:lpstr>32/2018. (IX. 28) EMMI rendelet  az egészségügyi ellátással összefüggő fertőzések megelőzéséről, e tevékenységek szakmai minimumfeltételeiről és felügyeletéről szóló 20/2009. (VI.19.) EüM rendelet módosításáról</vt:lpstr>
      <vt:lpstr>32/2018. (IX. 28) EMMI rendelet  az egészségügyi ellátással összefüggő fertőzések megelőzéséről, e tevékenységek szakmai minimumfeltételeiről és felügyeletéről szóló 20/2009. (VI.19.) EüM rendelet módosításáról</vt:lpstr>
      <vt:lpstr>32/2018. (IX. 28) EMMI rendelet  az egészségügyi ellátással összefüggő fertőzések megelőzéséről, e tevékenységek szakmai minimumfeltételeiről és felügyeletéről szóló 20/2009. (VI.19.) EüM rendelet módosításáról</vt:lpstr>
      <vt:lpstr>32/2018. (IX. 28) EMMI rendelet  az egészségügyi ellátással összefüggő fertőzések megelőzéséről, e tevékenységek szakmai minimumfeltételeiről és felügyeletéről szóló 20/2009. (VI.19.) EüM rendelet módosításáról</vt:lpstr>
      <vt:lpstr>Multirezisztens kórokozók</vt:lpstr>
      <vt:lpstr>Multirezisztens kórokozók</vt:lpstr>
      <vt:lpstr>Teendők multirezisztens kórokozó észlelésekor 1. Tájékoztatás, dokumentáció</vt:lpstr>
      <vt:lpstr>Betegtájékoztatás  „Tájékoztató anyagok multirezisztens kórokozó (MRK) pozitív betegek számára kórokozónként” című protokoll alkalmazása </vt:lpstr>
      <vt:lpstr>Teendők multirezisztens kórokozók észlelésekor  Izoláció, elkülönítés</vt:lpstr>
      <vt:lpstr>Teendők multirezisztens kórokozók észlelésekor</vt:lpstr>
      <vt:lpstr>Teendők multirezisztens kórokozók észlelésekor Dekolonizációs eljárás</vt:lpstr>
      <vt:lpstr>PowerPoint-bemutató</vt:lpstr>
      <vt:lpstr>Teendők multirezisztens kórokozók észlelésekor Dekolonizációs eljárás</vt:lpstr>
      <vt:lpstr>PowerPoint-bemutató</vt:lpstr>
      <vt:lpstr>Izolált beteg vizsgálata</vt:lpstr>
      <vt:lpstr>A beteg kibocsájtása</vt:lpstr>
      <vt:lpstr>Multirezisztens kórokozóval kolonizált/fertőzött beteg esetén szükséges intézkedések</vt:lpstr>
      <vt:lpstr>Infekciókontroll Kézikönyv, protokollok</vt:lpstr>
      <vt:lpstr>PowerPoint-bemutató</vt:lpstr>
      <vt:lpstr>Clostridiodes difficile/Clostridium difficile</vt:lpstr>
      <vt:lpstr>CDI Megelőzése</vt:lpstr>
      <vt:lpstr>CDI Megelőzése</vt:lpstr>
      <vt:lpstr>CDI Megelőzése</vt:lpstr>
      <vt:lpstr>CLOSTRIDIUM DIFFICILE</vt:lpstr>
      <vt:lpstr>Kórokozók terjedése 1.</vt:lpstr>
      <vt:lpstr>Fertőtlenítő takarítás</vt:lpstr>
      <vt:lpstr>Felületfertőtlenítés</vt:lpstr>
      <vt:lpstr>PowerPoint-bemutató</vt:lpstr>
      <vt:lpstr>Gyors felületfertőtlenítőszerek</vt:lpstr>
      <vt:lpstr>Felületfertőtlenítő kendők</vt:lpstr>
      <vt:lpstr>Hulladékkezelés</vt:lpstr>
      <vt:lpstr>Kórokozók terjedése</vt:lpstr>
      <vt:lpstr>Higiénés kézfertőtlenítés</vt:lpstr>
      <vt:lpstr>Megfelelő mennyiségű kézfertőtlenítőszer!</vt:lpstr>
      <vt:lpstr>PowerPoint-bemutató</vt:lpstr>
      <vt:lpstr>A kezek állapotával kapcsolatos követelmények ZÉRÓ TOLERANCIA!</vt:lpstr>
      <vt:lpstr>Kéz bőrének védelme, kézápolás</vt:lpstr>
      <vt:lpstr>Kesztyűhasználat  Általános szabályok</vt:lpstr>
      <vt:lpstr>PTE KK OI Kórházhigiénés Szolgálat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Kórházhigiénés Oktatás 2020.</dc:title>
  <dc:creator>Szabó Gréta</dc:creator>
  <cp:lastModifiedBy>Szoboszlai Renáta Mária</cp:lastModifiedBy>
  <cp:revision>74</cp:revision>
  <cp:lastPrinted>2020-03-24T07:08:59Z</cp:lastPrinted>
  <dcterms:created xsi:type="dcterms:W3CDTF">2020-01-28T11:48:33Z</dcterms:created>
  <dcterms:modified xsi:type="dcterms:W3CDTF">2021-07-05T11:51:13Z</dcterms:modified>
</cp:coreProperties>
</file>