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30" r:id="rId3"/>
    <p:sldId id="257" r:id="rId4"/>
    <p:sldId id="336" r:id="rId5"/>
    <p:sldId id="323" r:id="rId6"/>
    <p:sldId id="308" r:id="rId7"/>
    <p:sldId id="324" r:id="rId8"/>
    <p:sldId id="334" r:id="rId9"/>
    <p:sldId id="335" r:id="rId10"/>
    <p:sldId id="337" r:id="rId11"/>
    <p:sldId id="325" r:id="rId12"/>
    <p:sldId id="329" r:id="rId13"/>
    <p:sldId id="274" r:id="rId14"/>
    <p:sldId id="326" r:id="rId15"/>
    <p:sldId id="339" r:id="rId16"/>
    <p:sldId id="273" r:id="rId17"/>
    <p:sldId id="322" r:id="rId18"/>
    <p:sldId id="316" r:id="rId19"/>
    <p:sldId id="338" r:id="rId20"/>
    <p:sldId id="327" r:id="rId21"/>
    <p:sldId id="269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oppins" panose="00000500000000000000" pitchFamily="2" charset="-18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F0418759-85A5-4873-BA13-FAFE8AD0DD4D}">
          <p14:sldIdLst>
            <p14:sldId id="256"/>
            <p14:sldId id="330"/>
            <p14:sldId id="257"/>
            <p14:sldId id="336"/>
            <p14:sldId id="323"/>
            <p14:sldId id="308"/>
            <p14:sldId id="324"/>
            <p14:sldId id="334"/>
            <p14:sldId id="335"/>
            <p14:sldId id="337"/>
            <p14:sldId id="325"/>
            <p14:sldId id="329"/>
            <p14:sldId id="274"/>
            <p14:sldId id="326"/>
            <p14:sldId id="339"/>
            <p14:sldId id="273"/>
            <p14:sldId id="322"/>
          </p14:sldIdLst>
        </p14:section>
        <p14:section name="Névtelen szakasz" id="{B4781E5D-2897-4C51-B253-E890E87A7B44}">
          <p14:sldIdLst>
            <p14:sldId id="316"/>
            <p14:sldId id="338"/>
            <p14:sldId id="327"/>
          </p14:sldIdLst>
        </p14:section>
        <p14:section name="Névtelen szakasz" id="{837EFF63-E0B7-490B-8361-FAB2F9A14DCE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qhiCRY/6wb6mRhbm6ftrzu/VM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C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EC794D-73B7-419E-A1E4-86AEB77DFF82}">
  <a:tblStyle styleId="{A9EC794D-73B7-419E-A1E4-86AEB77DFF8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066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827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048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9514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269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2984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7127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28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5943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371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012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0049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91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5533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8505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84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22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514459" y="1847149"/>
            <a:ext cx="10327712" cy="17542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hu-HU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Preoperatív vizsgálat: Mikor? Mire figyeljünk? </a:t>
            </a:r>
          </a:p>
          <a:p>
            <a:pPr lvl="0" algn="ctr"/>
            <a:endParaRPr lang="hu-HU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hu-HU" sz="3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Prehabilitáció</a:t>
            </a:r>
            <a:endParaRPr lang="hu-HU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33197"/>
          <a:stretch/>
        </p:blipFill>
        <p:spPr>
          <a:xfrm flipH="1">
            <a:off x="7798301" y="336215"/>
            <a:ext cx="4352510" cy="652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A képen szöveg látható&#10;&#10;Automatikusan generált leírás">
            <a:extLst>
              <a:ext uri="{FF2B5EF4-FFF2-40B4-BE49-F238E27FC236}">
                <a16:creationId xmlns:a16="http://schemas.microsoft.com/office/drawing/2014/main" id="{2B38A9FB-532A-00D1-1588-43EDFF00A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20" y="174199"/>
            <a:ext cx="3778180" cy="109784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15425" y="5112369"/>
            <a:ext cx="3129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Bocskai Tímea PhD</a:t>
            </a:r>
          </a:p>
          <a:p>
            <a:pPr algn="ctr"/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PTE KK AITI</a:t>
            </a:r>
          </a:p>
          <a:p>
            <a:pPr algn="ctr"/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2023.09.29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MIRA, Pécs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6BE01ED-BD97-BB11-8639-D0EA816A73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t="1" r="-1160" b="31048"/>
          <a:stretch/>
        </p:blipFill>
        <p:spPr>
          <a:xfrm>
            <a:off x="8916000" y="201169"/>
            <a:ext cx="3276000" cy="9720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ADAC69C-EBFD-4222-32AE-1776B230A2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0944" y="261713"/>
            <a:ext cx="1400175" cy="814388"/>
          </a:xfrm>
          <a:prstGeom prst="rect">
            <a:avLst/>
          </a:prstGeom>
          <a:effectLst>
            <a:softEdge rad="63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1976"/>
    </mc:Choice>
    <mc:Fallback xmlns="">
      <p:transition advTm="121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640290" y="995292"/>
            <a:ext cx="9503765" cy="440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PREOPERATÍV EKG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Anamnézis: ISZB, hipertónia, ritmuszavar, elektrolitzavar, tervezett nagyműtét,          DM, érbetegség,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kardiális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illetve terhelhetőségi panasz, életkor (ffi&lt;40év, nő&gt;50 év), COVID utáni állapot?</a:t>
            </a:r>
          </a:p>
          <a:p>
            <a:pPr marL="0" lv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3678238" lvl="0" indent="-3678238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                 IGEN                     </a:t>
            </a:r>
          </a:p>
          <a:p>
            <a:pPr marL="2782888" lvl="0" indent="-2782888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                                  nincs egy éven belüli lelet vagy van, de azóta újabb panasz vagy állapotromlás áll fenn, akkor </a:t>
            </a:r>
            <a:r>
              <a:rPr lang="hu-HU" altLang="hu-HU" sz="20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szükséges EKG</a:t>
            </a:r>
          </a:p>
          <a:p>
            <a:pPr marL="538163" lvl="0" indent="-538163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NEM</a:t>
            </a:r>
            <a:endParaRPr lang="hu-HU" altLang="hu-HU" sz="2000" u="sng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lv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768725" lvl="0" indent="-3768725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  </a:t>
            </a:r>
          </a:p>
          <a:p>
            <a:pPr marL="2784475" lvl="0" indent="-2784475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lv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ha az állapotfelméréshez, a rizikóbecsléshez elengedhetetlen,                                                          akkor </a:t>
            </a:r>
            <a:r>
              <a:rPr lang="hu-HU" altLang="hu-HU" sz="20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szükséges EKG</a:t>
            </a:r>
          </a:p>
          <a:p>
            <a:pPr marL="2784475" lvl="0" indent="-2784475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784475" lvl="0" indent="-2784475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0" lv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2" name="Nyíl: jobbra mutató 1">
            <a:extLst>
              <a:ext uri="{FF2B5EF4-FFF2-40B4-BE49-F238E27FC236}">
                <a16:creationId xmlns:a16="http://schemas.microsoft.com/office/drawing/2014/main" id="{02274A2E-0B1C-55BB-56E7-BD82B444C879}"/>
              </a:ext>
            </a:extLst>
          </p:cNvPr>
          <p:cNvSpPr/>
          <p:nvPr/>
        </p:nvSpPr>
        <p:spPr>
          <a:xfrm>
            <a:off x="2350210" y="3100940"/>
            <a:ext cx="978408" cy="4712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Nyíl: lefelé mutató 2">
            <a:extLst>
              <a:ext uri="{FF2B5EF4-FFF2-40B4-BE49-F238E27FC236}">
                <a16:creationId xmlns:a16="http://schemas.microsoft.com/office/drawing/2014/main" id="{8ED61391-135C-D442-1B06-94D79FA24C5C}"/>
              </a:ext>
            </a:extLst>
          </p:cNvPr>
          <p:cNvSpPr/>
          <p:nvPr/>
        </p:nvSpPr>
        <p:spPr>
          <a:xfrm>
            <a:off x="1178270" y="4144068"/>
            <a:ext cx="457429" cy="8700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8324560-E0BD-C2C8-3B8F-DF1BC5F10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4394227"/>
            <a:ext cx="3220714" cy="180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0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640291" y="995292"/>
            <a:ext cx="9503764" cy="440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altathatóság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? – alkalmasság (optimális állapot) az általános vagy regionális érzéstelenítésre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műtéti rizikó és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aneszteziológiai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rizikó mértéke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fokozott rizikó (előkészítés,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intraoperatív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monitorozás, posztoperatív elhelyezés)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altatható,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norm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 laborokkal…. operálható….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vitális indikáció? 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ITO háttér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tájékoztató nyomtatványok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beleegyező nyilatkozatok</a:t>
            </a:r>
          </a:p>
        </p:txBody>
      </p:sp>
    </p:spTree>
    <p:extLst>
      <p:ext uri="{BB962C8B-B14F-4D97-AF65-F5344CB8AC3E}">
        <p14:creationId xmlns:p14="http://schemas.microsoft.com/office/powerpoint/2010/main" val="2319332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640290" y="995292"/>
            <a:ext cx="9503765" cy="440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tervezett műtét halasztásának gyakori okai: </a:t>
            </a:r>
          </a:p>
          <a:p>
            <a:pPr marL="1169988" lvl="0" indent="-4524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akut felsőlégúti vagy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gasztrointesztinális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fertőzés, láz</a:t>
            </a:r>
          </a:p>
          <a:p>
            <a:pPr marL="1169988" lvl="0" indent="-4524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akut panasz, ami az anesztéziát / érzéstelenítést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kontraindikálja</a:t>
            </a: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71755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</a:t>
            </a:r>
          </a:p>
          <a:p>
            <a:pPr marL="1169988" lvl="0" indent="-4524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ASA IV</a:t>
            </a:r>
          </a:p>
          <a:p>
            <a:pPr marL="1169988" lvl="0" indent="-4524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kivizsgálatlan, újonnan felfedezett krónikus betegség </a:t>
            </a:r>
          </a:p>
          <a:p>
            <a:pPr marL="71755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1169988" lvl="0" indent="-4524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éhgyomor hiánya (2 / 4-6 óra)</a:t>
            </a:r>
          </a:p>
          <a:p>
            <a:pPr marL="1169988" lvl="0" indent="-4524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nem áll rendelkezésre tájékozott beleegyezés </a:t>
            </a:r>
          </a:p>
          <a:p>
            <a:pPr marL="1169988" lvl="0" indent="-4524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gyógyszeres kezelés (pl. véralvadásra ható szerek) </a:t>
            </a:r>
          </a:p>
        </p:txBody>
      </p:sp>
    </p:spTree>
    <p:extLst>
      <p:ext uri="{BB962C8B-B14F-4D97-AF65-F5344CB8AC3E}">
        <p14:creationId xmlns:p14="http://schemas.microsoft.com/office/powerpoint/2010/main" val="2980185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2484378" y="1467580"/>
            <a:ext cx="845926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hu-HU" sz="4000" dirty="0" err="1">
                <a:solidFill>
                  <a:schemeClr val="bg1"/>
                </a:solidFill>
                <a:ea typeface="Poppins"/>
              </a:rPr>
              <a:t>Prehabilitáció</a:t>
            </a:r>
            <a:endParaRPr sz="40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r="70737"/>
          <a:stretch/>
        </p:blipFill>
        <p:spPr>
          <a:xfrm>
            <a:off x="8305799" y="0"/>
            <a:ext cx="388620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45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199471" y="548601"/>
            <a:ext cx="10820954" cy="440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937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1FAB60E9-DA36-4EE7-B979-C441BE26FA92}"/>
              </a:ext>
            </a:extLst>
          </p:cNvPr>
          <p:cNvSpPr txBox="1">
            <a:spLocks/>
          </p:cNvSpPr>
          <p:nvPr/>
        </p:nvSpPr>
        <p:spPr>
          <a:xfrm>
            <a:off x="549855" y="922732"/>
            <a:ext cx="9503765" cy="440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hu-HU" sz="2000" b="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műtéti szövődmények – kórházi kezelés elhúzódása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nagy és megterhelő műtét – jelentős mértékben igénybe veszi a beteg szervezetét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a műtét utáni felépülést, a gyógyulási idő hosszát nagyban befolyásolja a beteg általános és tápláltsági állapota, valamint teherbíró képességet</a:t>
            </a:r>
          </a:p>
          <a:p>
            <a:pPr marL="50800" indent="0" algn="just">
              <a:lnSpc>
                <a:spcPct val="100000"/>
              </a:lnSpc>
            </a:pPr>
            <a:endParaRPr lang="hu-HU" sz="2000" b="0" i="0" dirty="0">
              <a:solidFill>
                <a:schemeClr val="tx1">
                  <a:lumMod val="50000"/>
                </a:schemeClr>
              </a:solidFill>
              <a:effectLst/>
              <a:latin typeface="+mn-lt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preoperatív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célzott vizsgálatok – fizikális státusz, tápláltság, terhelhetőség, mentális állapot megítélése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000" b="0" i="0" dirty="0">
              <a:solidFill>
                <a:schemeClr val="tx1">
                  <a:lumMod val="50000"/>
                </a:schemeClr>
              </a:solidFill>
              <a:effectLst/>
              <a:latin typeface="+mn-lt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sebészi diagnózis felállítása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műtéti terv ismeretében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3-6 héttel műtét előtt</a:t>
            </a:r>
            <a:endParaRPr lang="hu-HU" sz="2000" b="0" i="0" dirty="0">
              <a:solidFill>
                <a:schemeClr val="tx1">
                  <a:lumMod val="50000"/>
                </a:schemeClr>
              </a:solidFill>
              <a:effectLst/>
              <a:latin typeface="+mn-lt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000" b="0" i="0" dirty="0">
              <a:solidFill>
                <a:schemeClr val="accent6"/>
              </a:solidFill>
              <a:effectLst/>
              <a:latin typeface="+mn-lt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000" b="0" i="0" dirty="0">
              <a:solidFill>
                <a:schemeClr val="accent6"/>
              </a:solidFill>
              <a:effectLst/>
              <a:latin typeface="+mn-lt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64CCAD6-8873-B1B4-9E8D-7AA87345D1B0}"/>
              </a:ext>
            </a:extLst>
          </p:cNvPr>
          <p:cNvSpPr txBox="1"/>
          <p:nvPr/>
        </p:nvSpPr>
        <p:spPr>
          <a:xfrm>
            <a:off x="640290" y="511627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50000"/>
                  </a:schemeClr>
                </a:solidFill>
              </a:rPr>
              <a:t>Miért?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F767D71-322B-F5EB-0737-97B61FEB4107}"/>
              </a:ext>
            </a:extLst>
          </p:cNvPr>
          <p:cNvSpPr txBox="1"/>
          <p:nvPr/>
        </p:nvSpPr>
        <p:spPr>
          <a:xfrm>
            <a:off x="640290" y="4104334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50000"/>
                  </a:schemeClr>
                </a:solidFill>
              </a:rPr>
              <a:t>Mikor?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077B6A5-8CFB-27BF-74EA-7B1F39FE6442}"/>
              </a:ext>
            </a:extLst>
          </p:cNvPr>
          <p:cNvSpPr txBox="1"/>
          <p:nvPr/>
        </p:nvSpPr>
        <p:spPr>
          <a:xfrm>
            <a:off x="640290" y="2926515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50000"/>
                  </a:schemeClr>
                </a:solidFill>
              </a:rPr>
              <a:t>Mit?</a:t>
            </a:r>
          </a:p>
        </p:txBody>
      </p:sp>
    </p:spTree>
    <p:extLst>
      <p:ext uri="{BB962C8B-B14F-4D97-AF65-F5344CB8AC3E}">
        <p14:creationId xmlns:p14="http://schemas.microsoft.com/office/powerpoint/2010/main" val="2779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147715" y="800679"/>
            <a:ext cx="10820954" cy="440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937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1FAB60E9-DA36-4EE7-B979-C441BE26FA92}"/>
              </a:ext>
            </a:extLst>
          </p:cNvPr>
          <p:cNvSpPr txBox="1">
            <a:spLocks/>
          </p:cNvSpPr>
          <p:nvPr/>
        </p:nvSpPr>
        <p:spPr>
          <a:xfrm>
            <a:off x="569951" y="1000911"/>
            <a:ext cx="9364947" cy="440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42925" indent="-542925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 </a:t>
            </a:r>
            <a:r>
              <a:rPr lang="hu-HU" sz="2000" b="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módszer lényege, hogy </a:t>
            </a:r>
            <a:r>
              <a:rPr lang="hu-HU" sz="2000" b="1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a beteget tudatosan, szoros ellenőrzés mellett felkészítsük a jelentős megterheléssel járó műtétre</a:t>
            </a:r>
          </a:p>
          <a:p>
            <a:pPr marL="542925" indent="-542925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i="0" u="sng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egy tervezett folyamat, ami 3 fő pilléren áll: </a:t>
            </a:r>
            <a:endParaRPr lang="hu-HU" sz="2000" u="sng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1165225" indent="-542925" algn="just">
              <a:lnSpc>
                <a:spcPct val="100000"/>
              </a:lnSpc>
            </a:pPr>
            <a:r>
              <a:rPr lang="hu-HU" sz="200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(1)   a beteg műtét előtti </a:t>
            </a:r>
            <a:r>
              <a:rPr lang="hu-HU" sz="2000" i="0" u="sng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tápláltsági állapotának javítása</a:t>
            </a:r>
            <a:r>
              <a:rPr lang="hu-HU" sz="200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 diétás tanácsadás, táplálékkiegészítők, szükség szerint tápszeres kiegészítés elrendelése </a:t>
            </a:r>
          </a:p>
          <a:p>
            <a:pPr marL="1165225" indent="-542925" algn="just">
              <a:lnSpc>
                <a:spcPct val="100000"/>
              </a:lnSpc>
            </a:pPr>
            <a:r>
              <a:rPr lang="hu-HU" sz="200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(2) </a:t>
            </a:r>
            <a:r>
              <a:rPr lang="hu-HU" sz="2000" i="0" u="sng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fizikális felkészítés</a:t>
            </a:r>
            <a:r>
              <a:rPr lang="hu-HU" sz="200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, „edzés”, melynek célja a beteg légző- és  vázizmainak erősítése, valamint a szív- és érrendszeri állapotának javítása </a:t>
            </a:r>
          </a:p>
          <a:p>
            <a:pPr marL="1165225" indent="-542925" algn="just">
              <a:lnSpc>
                <a:spcPct val="100000"/>
              </a:lnSpc>
            </a:pPr>
            <a:r>
              <a:rPr lang="hu-HU" sz="200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(3)   pszichés, lelki támogatás, </a:t>
            </a:r>
            <a:r>
              <a:rPr lang="hu-HU" sz="2000" i="0" u="sng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mentális felkészítés</a:t>
            </a:r>
          </a:p>
          <a:p>
            <a:pPr marL="1074738" indent="-452438" algn="just">
              <a:lnSpc>
                <a:spcPct val="100000"/>
              </a:lnSpc>
            </a:pPr>
            <a:endParaRPr lang="hu-HU" sz="2000" b="0" i="0" u="sng" dirty="0">
              <a:solidFill>
                <a:schemeClr val="tx1">
                  <a:lumMod val="50000"/>
                </a:schemeClr>
              </a:solidFill>
              <a:effectLst/>
              <a:latin typeface="+mn-lt"/>
            </a:endParaRPr>
          </a:p>
          <a:p>
            <a:pPr marL="542925" indent="-542925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dietetikus, gyógytornász, pszichológus …</a:t>
            </a:r>
          </a:p>
          <a:p>
            <a:pPr marL="542925" indent="-542925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betegtájékoztatás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A769FC9-8AAD-5A83-2029-C11F7A7B4086}"/>
              </a:ext>
            </a:extLst>
          </p:cNvPr>
          <p:cNvSpPr txBox="1"/>
          <p:nvPr/>
        </p:nvSpPr>
        <p:spPr>
          <a:xfrm>
            <a:off x="569951" y="607199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50000"/>
                  </a:schemeClr>
                </a:solidFill>
              </a:rPr>
              <a:t>Hogyan?</a:t>
            </a:r>
          </a:p>
        </p:txBody>
      </p:sp>
    </p:spTree>
    <p:extLst>
      <p:ext uri="{BB962C8B-B14F-4D97-AF65-F5344CB8AC3E}">
        <p14:creationId xmlns:p14="http://schemas.microsoft.com/office/powerpoint/2010/main" val="19124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199471" y="548601"/>
            <a:ext cx="10820954" cy="440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937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FEBDD2F-0F3F-59AF-4846-5DE4F7992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6" y="312067"/>
            <a:ext cx="4491587" cy="635388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3722471-6F77-6CDA-CE89-EE07DF7C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27654"/>
            <a:ext cx="4744407" cy="612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45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3122553" y="1467580"/>
            <a:ext cx="160184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hu-HU" sz="4000" dirty="0">
                <a:solidFill>
                  <a:schemeClr val="bg1"/>
                </a:solidFill>
                <a:ea typeface="Poppins"/>
              </a:rPr>
              <a:t>ERAS</a:t>
            </a:r>
            <a:endParaRPr sz="40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r="70737"/>
          <a:stretch/>
        </p:blipFill>
        <p:spPr>
          <a:xfrm>
            <a:off x="8305799" y="0"/>
            <a:ext cx="388620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3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573327" y="695782"/>
            <a:ext cx="10876988" cy="440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937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multidiszciplinális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szemlélet a perioperatív időszakban</a:t>
            </a:r>
          </a:p>
          <a:p>
            <a:pPr marL="3937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team munka protokollok, konszenzusok mentén </a:t>
            </a:r>
          </a:p>
          <a:p>
            <a:pPr marL="3937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csökkenteni a szövődmények lehetőségét, mielőbbi felépülés </a:t>
            </a:r>
          </a:p>
          <a:p>
            <a:pPr marL="3937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 beteg a lehető legjobb állapotában történjen a műtét, illetve a diagnosztikus vizsgálat</a:t>
            </a:r>
          </a:p>
          <a:p>
            <a:pPr marL="3937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Enhanced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Recovery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After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Surgery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= </a:t>
            </a:r>
            <a:r>
              <a:rPr lang="hu-HU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ERAS 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(1990-es évek, Prof. Henrik </a:t>
            </a:r>
            <a:r>
              <a:rPr 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Kehlet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107156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megfelelő tápláltsági és terhelhetőségi szint elérése, előkészítés</a:t>
            </a:r>
          </a:p>
          <a:p>
            <a:pPr marL="107156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preoperatív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tanácsadás (táplálkozás, mozgás, mentális állapot, dohányzás)</a:t>
            </a:r>
          </a:p>
          <a:p>
            <a:pPr marL="107156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preoperatív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folyadékfogyasztás (szénhidrátbevitel) és utolsó étkezés (2 óra / 4-6 óra)</a:t>
            </a:r>
          </a:p>
          <a:p>
            <a:pPr marL="107156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korai posztoperatív mobilizáció</a:t>
            </a:r>
          </a:p>
          <a:p>
            <a:pPr marL="107156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effektív, standardizált </a:t>
            </a:r>
            <a:r>
              <a:rPr 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intra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- és posztoperatív fájdalomcsillapítás</a:t>
            </a:r>
          </a:p>
          <a:p>
            <a:pPr marL="107156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posztoperatív táplálás</a:t>
            </a:r>
          </a:p>
          <a:p>
            <a:pPr marL="107156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preventív terápiák (LMWH, PONV)</a:t>
            </a:r>
          </a:p>
          <a:p>
            <a:pPr marL="107156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sebészi kockázatok csökkentése, szövődmények megelőzése</a:t>
            </a:r>
          </a:p>
        </p:txBody>
      </p:sp>
    </p:spTree>
    <p:extLst>
      <p:ext uri="{BB962C8B-B14F-4D97-AF65-F5344CB8AC3E}">
        <p14:creationId xmlns:p14="http://schemas.microsoft.com/office/powerpoint/2010/main" val="5545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3122553" y="1467580"/>
            <a:ext cx="366008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hu-HU" sz="4000" dirty="0">
                <a:solidFill>
                  <a:schemeClr val="bg1"/>
                </a:solidFill>
                <a:ea typeface="Poppins"/>
              </a:rPr>
              <a:t>Összefoglalás</a:t>
            </a:r>
            <a:endParaRPr sz="40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r="70737"/>
          <a:stretch/>
        </p:blipFill>
        <p:spPr>
          <a:xfrm>
            <a:off x="8305799" y="0"/>
            <a:ext cx="388620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4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Nyíl: jobbra mutató 1">
            <a:extLst>
              <a:ext uri="{FF2B5EF4-FFF2-40B4-BE49-F238E27FC236}">
                <a16:creationId xmlns:a16="http://schemas.microsoft.com/office/drawing/2014/main" id="{537A9C04-E733-4074-B086-1248D2F21204}"/>
              </a:ext>
            </a:extLst>
          </p:cNvPr>
          <p:cNvSpPr/>
          <p:nvPr/>
        </p:nvSpPr>
        <p:spPr>
          <a:xfrm rot="5400000">
            <a:off x="5069999" y="4299613"/>
            <a:ext cx="3199216" cy="484632"/>
          </a:xfrm>
          <a:prstGeom prst="rightArrow">
            <a:avLst/>
          </a:prstGeom>
          <a:solidFill>
            <a:schemeClr val="accent6">
              <a:lumMod val="50000"/>
              <a:lumOff val="50000"/>
            </a:schemeClr>
          </a:solidFill>
          <a:ln>
            <a:solidFill>
              <a:srgbClr val="92D050"/>
            </a:solidFill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5486D6E-13F5-9B42-DB09-E957547D3526}"/>
              </a:ext>
            </a:extLst>
          </p:cNvPr>
          <p:cNvSpPr txBox="1"/>
          <p:nvPr/>
        </p:nvSpPr>
        <p:spPr>
          <a:xfrm>
            <a:off x="449255" y="1454740"/>
            <a:ext cx="5689378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4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preoperatív</a:t>
            </a:r>
            <a:r>
              <a:rPr lang="hu-HU" altLang="hu-HU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u-HU" altLang="hu-HU" sz="24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aneszteziológiai</a:t>
            </a:r>
            <a:r>
              <a:rPr lang="hu-HU" altLang="hu-HU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vizsgálat</a:t>
            </a:r>
            <a:endParaRPr lang="hu-HU" altLang="hu-HU" sz="2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10F3AEE-74D3-8D3E-ABE2-9FC8C70BF7B1}"/>
              </a:ext>
            </a:extLst>
          </p:cNvPr>
          <p:cNvSpPr txBox="1"/>
          <p:nvPr/>
        </p:nvSpPr>
        <p:spPr>
          <a:xfrm>
            <a:off x="6818786" y="1945561"/>
            <a:ext cx="2183611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400" b="1" dirty="0" err="1">
                <a:solidFill>
                  <a:srgbClr val="002060"/>
                </a:solidFill>
                <a:latin typeface="+mn-lt"/>
              </a:rPr>
              <a:t>prehabilitáció</a:t>
            </a:r>
            <a:endParaRPr lang="hu-HU" altLang="hu-H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0B7FCD9-8036-D7A3-7D89-90EAF8E7C47C}"/>
              </a:ext>
            </a:extLst>
          </p:cNvPr>
          <p:cNvSpPr txBox="1"/>
          <p:nvPr/>
        </p:nvSpPr>
        <p:spPr>
          <a:xfrm>
            <a:off x="6875141" y="4025262"/>
            <a:ext cx="1040670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400" b="1" dirty="0">
                <a:solidFill>
                  <a:srgbClr val="002060"/>
                </a:solidFill>
                <a:latin typeface="+mn-lt"/>
              </a:rPr>
              <a:t>ERAS</a:t>
            </a:r>
            <a:endParaRPr lang="hu-HU" altLang="hu-H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A5B748F9-D917-8812-10AA-3352D60990F8}"/>
              </a:ext>
            </a:extLst>
          </p:cNvPr>
          <p:cNvSpPr/>
          <p:nvPr/>
        </p:nvSpPr>
        <p:spPr>
          <a:xfrm rot="5400000">
            <a:off x="5179859" y="2331139"/>
            <a:ext cx="2333781" cy="38454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C7C8F66-494B-B432-011A-D0B4C46C960E}"/>
              </a:ext>
            </a:extLst>
          </p:cNvPr>
          <p:cNvSpPr txBox="1"/>
          <p:nvPr/>
        </p:nvSpPr>
        <p:spPr>
          <a:xfrm>
            <a:off x="471532" y="846490"/>
            <a:ext cx="3365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sebészi diagnózis felállítása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185F740D-4F61-7CDD-A253-E29BED76D1D3}"/>
              </a:ext>
            </a:extLst>
          </p:cNvPr>
          <p:cNvSpPr txBox="1"/>
          <p:nvPr/>
        </p:nvSpPr>
        <p:spPr>
          <a:xfrm>
            <a:off x="501610" y="3406188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műtét, anesztézia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0395B33C-E3DB-9711-1D9D-1BDCEE0B23DB}"/>
              </a:ext>
            </a:extLst>
          </p:cNvPr>
          <p:cNvSpPr txBox="1"/>
          <p:nvPr/>
        </p:nvSpPr>
        <p:spPr>
          <a:xfrm>
            <a:off x="471532" y="4418649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posztoperatív szakasz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A9E9F6E0-4D94-DB1F-9B1A-347A49212AC9}"/>
              </a:ext>
            </a:extLst>
          </p:cNvPr>
          <p:cNvSpPr txBox="1"/>
          <p:nvPr/>
        </p:nvSpPr>
        <p:spPr>
          <a:xfrm>
            <a:off x="232048" y="399306"/>
            <a:ext cx="6123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beteg a panaszai miatt orvoshoz fordul – kivizsgálás </a:t>
            </a:r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26D02212-9507-4FE5-A6BF-6E8520B0744D}"/>
              </a:ext>
            </a:extLst>
          </p:cNvPr>
          <p:cNvSpPr/>
          <p:nvPr/>
        </p:nvSpPr>
        <p:spPr>
          <a:xfrm rot="5400000">
            <a:off x="-2307680" y="3437265"/>
            <a:ext cx="5447126" cy="212557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D9581748-C9E1-8AD4-15B6-A5C7408BA534}"/>
              </a:ext>
            </a:extLst>
          </p:cNvPr>
          <p:cNvSpPr txBox="1"/>
          <p:nvPr/>
        </p:nvSpPr>
        <p:spPr>
          <a:xfrm>
            <a:off x="232048" y="6287671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felépülés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3FEFEB16-BFF6-A5DB-A065-03ACB081F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628" y="3831741"/>
            <a:ext cx="2598372" cy="202673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83A0552-A0EF-96C0-8F2C-EBBBD23274FE}"/>
              </a:ext>
            </a:extLst>
          </p:cNvPr>
          <p:cNvSpPr txBox="1"/>
          <p:nvPr/>
        </p:nvSpPr>
        <p:spPr>
          <a:xfrm>
            <a:off x="509651" y="2942319"/>
            <a:ext cx="1992853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preoperatív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vizit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A8A0AAF5-F68D-805B-167C-EED9B95CDE2B}"/>
              </a:ext>
            </a:extLst>
          </p:cNvPr>
          <p:cNvSpPr txBox="1"/>
          <p:nvPr/>
        </p:nvSpPr>
        <p:spPr>
          <a:xfrm>
            <a:off x="478942" y="2034431"/>
            <a:ext cx="2361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előkészítés sz. sz. 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20AED160-3262-A831-3D55-371A9157D85C}"/>
              </a:ext>
            </a:extLst>
          </p:cNvPr>
          <p:cNvSpPr txBox="1"/>
          <p:nvPr/>
        </p:nvSpPr>
        <p:spPr>
          <a:xfrm>
            <a:off x="476346" y="5382595"/>
            <a:ext cx="15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rehabilitáció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1D351C2D-5DDD-C952-3946-65200C48B21C}"/>
              </a:ext>
            </a:extLst>
          </p:cNvPr>
          <p:cNvSpPr txBox="1"/>
          <p:nvPr/>
        </p:nvSpPr>
        <p:spPr>
          <a:xfrm>
            <a:off x="454259" y="2297681"/>
            <a:ext cx="3076483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kontroll vizsgálatok sz.sz.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98B3095-7E75-1829-6EC7-4A71E837BC98}"/>
              </a:ext>
            </a:extLst>
          </p:cNvPr>
          <p:cNvSpPr txBox="1"/>
          <p:nvPr/>
        </p:nvSpPr>
        <p:spPr>
          <a:xfrm>
            <a:off x="478942" y="1210872"/>
            <a:ext cx="4743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>
                <a:solidFill>
                  <a:schemeClr val="tx1">
                    <a:lumMod val="50000"/>
                  </a:schemeClr>
                </a:solidFill>
              </a:rPr>
              <a:t>preoperatív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 kivizsgálás, állapotfelmérés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0065"/>
    </mc:Choice>
    <mc:Fallback xmlns="">
      <p:transition advTm="190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10" grpId="0"/>
      <p:bldP spid="12" grpId="0"/>
      <p:bldP spid="14" grpId="0"/>
      <p:bldP spid="27" grpId="0"/>
      <p:bldP spid="7" grpId="0" animBg="1"/>
      <p:bldP spid="21" grpId="0"/>
      <p:bldP spid="9" grpId="0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492755" y="116114"/>
            <a:ext cx="11206490" cy="502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2438" indent="-363538" algn="l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000" dirty="0">
              <a:solidFill>
                <a:srgbClr val="002060"/>
              </a:solidFill>
              <a:latin typeface="+mn-lt"/>
            </a:endParaRPr>
          </a:p>
          <a:p>
            <a:pPr marL="88900" indent="0" algn="l">
              <a:lnSpc>
                <a:spcPct val="100000"/>
              </a:lnSpc>
            </a:pPr>
            <a:r>
              <a:rPr lang="hu-HU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 jövő…</a:t>
            </a:r>
          </a:p>
          <a:p>
            <a:pPr marL="4318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többlépcsős </a:t>
            </a:r>
            <a:r>
              <a:rPr 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preoperatív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vizsgálat / telemedicina</a:t>
            </a:r>
            <a:r>
              <a:rPr lang="hu-HU" sz="2000">
                <a:solidFill>
                  <a:schemeClr val="tx1">
                    <a:lumMod val="50000"/>
                  </a:schemeClr>
                </a:solidFill>
                <a:latin typeface="+mn-lt"/>
              </a:rPr>
              <a:t>, kérdőív</a:t>
            </a:r>
            <a:endParaRPr 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318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prehabilitáció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alapelveinek integrálása az ERAS protokollokba</a:t>
            </a:r>
          </a:p>
          <a:p>
            <a:pPr marL="4318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komplex protokollok (ideális időpontban elvégzett </a:t>
            </a:r>
            <a:r>
              <a:rPr 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aneszt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 </a:t>
            </a:r>
            <a:r>
              <a:rPr 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preop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 vizsgálat):</a:t>
            </a:r>
          </a:p>
          <a:p>
            <a:pPr marL="1071563" lvl="0" indent="-265113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kivizsgált; fizikálisan, mentálisan és tápláltságában műtétre alkalmas; előkészített beteg </a:t>
            </a:r>
          </a:p>
          <a:p>
            <a:pPr marL="1071563" lvl="0" indent="-265113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 beteg állapota szempontjából ideális műtéti időpont</a:t>
            </a:r>
          </a:p>
          <a:p>
            <a:pPr marL="1071563" lvl="0" indent="-265113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kockázatok mértékének és szövődmények lehetőségének csökkentése a műtét és az  anesztézia során</a:t>
            </a:r>
          </a:p>
          <a:p>
            <a:pPr marL="1071563" lvl="0" indent="-265113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mielőbbi felépülést támogató betegspecifikus perioperatív ellátás és rehabilitáció</a:t>
            </a:r>
          </a:p>
          <a:p>
            <a:pPr marL="4318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EB8E910-3282-02D9-D710-C8A5460DA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738" y="4389574"/>
            <a:ext cx="2972576" cy="224161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39C3613-FCC0-731B-E08D-AC5633511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40" y="4251199"/>
            <a:ext cx="3118720" cy="251836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A56249F-2E5F-7833-9933-496BCA944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231" y="3893262"/>
            <a:ext cx="2964738" cy="2964738"/>
          </a:xfrm>
          <a:prstGeom prst="rect">
            <a:avLst/>
          </a:prstGeom>
        </p:spPr>
      </p:pic>
      <p:sp>
        <p:nvSpPr>
          <p:cNvPr id="6" name="Nyíl: lefelé mutató 5">
            <a:extLst>
              <a:ext uri="{FF2B5EF4-FFF2-40B4-BE49-F238E27FC236}">
                <a16:creationId xmlns:a16="http://schemas.microsoft.com/office/drawing/2014/main" id="{387AAB4A-0659-F8D2-A9ED-90D9ABE49A56}"/>
              </a:ext>
            </a:extLst>
          </p:cNvPr>
          <p:cNvSpPr/>
          <p:nvPr/>
        </p:nvSpPr>
        <p:spPr>
          <a:xfrm>
            <a:off x="870008" y="2386010"/>
            <a:ext cx="221063" cy="143691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13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/>
          <p:nvPr/>
        </p:nvSpPr>
        <p:spPr>
          <a:xfrm>
            <a:off x="5082204" y="1662282"/>
            <a:ext cx="500634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>
                <a:solidFill>
                  <a:schemeClr val="tx1">
                    <a:lumMod val="50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Köszönöm a figyelmet!</a:t>
            </a:r>
            <a:endParaRPr sz="1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33" name="Google Shape;333;p14"/>
          <p:cNvPicPr preferRelativeResize="0"/>
          <p:nvPr/>
        </p:nvPicPr>
        <p:blipFill rotWithShape="1">
          <a:blip r:embed="rId3">
            <a:alphaModFix/>
          </a:blip>
          <a:srcRect t="14601" r="55677"/>
          <a:stretch/>
        </p:blipFill>
        <p:spPr>
          <a:xfrm flipH="1">
            <a:off x="-2" y="0"/>
            <a:ext cx="3555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1" descr="A képen szöveg látható&#10;&#10;Automatikusan generált leírás">
            <a:extLst>
              <a:ext uri="{FF2B5EF4-FFF2-40B4-BE49-F238E27FC236}">
                <a16:creationId xmlns:a16="http://schemas.microsoft.com/office/drawing/2014/main" id="{8581AC2D-302A-C664-3D0D-3E35DA7C8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457" y="198457"/>
            <a:ext cx="3778180" cy="109784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2674279F-0F88-78DB-D933-F0A681CB0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386" y="2390070"/>
            <a:ext cx="5970178" cy="3972882"/>
          </a:xfrm>
          <a:prstGeom prst="rect">
            <a:avLst/>
          </a:prstGeom>
          <a:effectLst>
            <a:softEdge rad="381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676978" y="1457477"/>
            <a:ext cx="759765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hu-HU" sz="40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Preoperatív</a:t>
            </a:r>
            <a:r>
              <a:rPr lang="hu-HU" sz="40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aneszteziológiai</a:t>
            </a:r>
            <a:r>
              <a:rPr lang="hu-HU" sz="40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vizsgálat</a:t>
            </a:r>
            <a:endParaRPr sz="4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r="70737"/>
          <a:stretch/>
        </p:blipFill>
        <p:spPr>
          <a:xfrm>
            <a:off x="8305799" y="0"/>
            <a:ext cx="38862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714">
        <p14:prism/>
      </p:transition>
    </mc:Choice>
    <mc:Fallback xmlns="">
      <p:transition spd="slow" advTm="771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4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550311" y="428334"/>
            <a:ext cx="10810024" cy="440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Miért? </a:t>
            </a:r>
          </a:p>
          <a:p>
            <a:pPr marL="361950" lvl="0" indent="-3619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megfelelő állapotú beteg (fizikális, mentális státusz és tápláltság) </a:t>
            </a:r>
          </a:p>
          <a:p>
            <a:pPr marL="361950" lvl="0" indent="-3619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megfelelő időpontban</a:t>
            </a:r>
          </a:p>
          <a:p>
            <a:pPr marL="361950" lvl="0" indent="-3619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optimális műtét – optimális anesztézia</a:t>
            </a:r>
          </a:p>
          <a:p>
            <a:pPr marL="361950" lvl="0" indent="-3619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betegspecifikus posztoperatív ellátás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Mikor?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betegség, állapotváltozás első regisztrációja során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műtétet indikáló diagnózis felállítása után, még műtéti előjegyzés előtt (több hét) 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műtéti időpont ismeretében /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aneszteziológiai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ambulancia – 7-10-14 nappal műtét előtt</a:t>
            </a:r>
          </a:p>
          <a:p>
            <a:pPr marL="361950" lvl="0" indent="-3619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betegágy mellett – sürgős műtét esetén</a:t>
            </a:r>
          </a:p>
          <a:p>
            <a:pPr marL="361950" lvl="0" indent="-3619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felvételkor …. műtét előtti napon … egynapos sebészet (válogatott betegpopuláció) 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08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59861">
        <p14:reveal/>
      </p:transition>
    </mc:Choice>
    <mc:Fallback xmlns="">
      <p:transition spd="slow" advTm="159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4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524691" y="924971"/>
            <a:ext cx="9389062" cy="440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egylépcsős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preop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 vizsgálat – nincs krónikus betegsége és egészséges, vagy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panaszmentes, egyensúlyban levő, kontrollált betegek </a:t>
            </a:r>
            <a:r>
              <a:rPr lang="hu-HU" altLang="hu-HU" sz="20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leletekkel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/ ASA I-II.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kétlépcsős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preop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 vizsgálat – újonnan felismert, vagy nem egyensúlyban levő krónikus betegségekkel rendelkező beteg / ASA III-IV. , illetve a vizsgálatra a beteg </a:t>
            </a:r>
            <a:r>
              <a:rPr lang="hu-HU" altLang="hu-HU" sz="20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leletek nélkül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érkezik (előzetes vélemény) / ASA I-II-III.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státusz (általános állapot, tápláltság, terhelhetőség) megítélése – kérdőív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ajánlások a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preoperatív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vizsgálatokra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nemzetközi és hazai szakmai irányelvek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előkészítési-kivizsgálási protokollok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ideális eset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: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preoperatív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vizsgálat előtt személyes kérdőív vagy telemedicina segítségével egy előzetes besorolás – célzott vizsgálatok, korábbi leletek – a beteg leletekkel érkezik </a:t>
            </a: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9E842D3-397C-8FFD-1F8C-83CCF78C95ED}"/>
              </a:ext>
            </a:extLst>
          </p:cNvPr>
          <p:cNvSpPr txBox="1"/>
          <p:nvPr/>
        </p:nvSpPr>
        <p:spPr>
          <a:xfrm>
            <a:off x="524691" y="524861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50000"/>
                  </a:schemeClr>
                </a:solidFill>
              </a:rPr>
              <a:t>Milyen?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7F42828-B36D-4C03-E686-96BAAD71C348}"/>
              </a:ext>
            </a:extLst>
          </p:cNvPr>
          <p:cNvSpPr txBox="1"/>
          <p:nvPr/>
        </p:nvSpPr>
        <p:spPr>
          <a:xfrm>
            <a:off x="524691" y="2728699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50000"/>
                  </a:schemeClr>
                </a:solidFill>
              </a:rPr>
              <a:t>Hogyan?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77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9131">
        <p15:prstTrans prst="pageCurlDouble"/>
      </p:transition>
    </mc:Choice>
    <mc:Fallback xmlns="">
      <p:transition spd="slow" advTm="591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4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569951" y="861704"/>
            <a:ext cx="10194858" cy="440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61950" lvl="0" indent="-3619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háziorvosi – szakorvosi vizsgálat (még a </a:t>
            </a:r>
            <a:r>
              <a:rPr lang="hu-HU" altLang="hu-HU" sz="2000" u="sng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preop</a:t>
            </a:r>
            <a:r>
              <a:rPr lang="hu-HU" altLang="hu-HU" sz="20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 előtt vagy konzílium)</a:t>
            </a:r>
          </a:p>
          <a:p>
            <a:pPr marL="714375" lvl="0" indent="-352425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egészségügyi anamnézis</a:t>
            </a:r>
          </a:p>
          <a:p>
            <a:pPr marL="714375" lvl="0" indent="-352425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állapotfelmérés</a:t>
            </a:r>
          </a:p>
          <a:p>
            <a:pPr marL="714375" lvl="0" indent="-352425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rizikóbecslés</a:t>
            </a:r>
          </a:p>
          <a:p>
            <a:pPr marL="714375" lvl="0" indent="-352425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előkészítési terv</a:t>
            </a:r>
          </a:p>
          <a:p>
            <a:pPr marL="714375" indent="-352425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CÉL: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u-HU" altLang="hu-HU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 beteg aktuális állapotának részletes megismerése, szakvélemény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u="sng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aneszteziológiai</a:t>
            </a:r>
            <a:r>
              <a:rPr lang="hu-HU" altLang="hu-HU" sz="20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u-HU" altLang="hu-HU" sz="2000" u="sng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preoperatív</a:t>
            </a:r>
            <a:r>
              <a:rPr lang="hu-HU" altLang="hu-HU" sz="20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ambulancia</a:t>
            </a: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714375" lvl="0" indent="-352425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egészségügyi anamnézis felvétele</a:t>
            </a:r>
          </a:p>
          <a:p>
            <a:pPr marL="714375" lvl="0" indent="-352425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állapotfelmérés, fizikális vizsgálat / ASA besorolás, életkor</a:t>
            </a:r>
          </a:p>
          <a:p>
            <a:pPr marL="714375" lvl="0" indent="-352425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rizikóbecslés – műtéti terv és a beavatkozás időpontjának ismerete fontos!</a:t>
            </a:r>
          </a:p>
          <a:p>
            <a:pPr marL="714375" lvl="0" indent="-352425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előkészítési terv (gyógyszerek, tápláltság, profilaxis, dohányzás, PM)</a:t>
            </a:r>
          </a:p>
          <a:p>
            <a:pPr marL="714375" lvl="0" indent="-352425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aneszteziológiai terv (légútbiztosítás / nehéz légúti helyzet!, monitorozás, anesztézia típusa,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premedikáció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vénabiztosítás, allergia, korábbi szövődmények)</a:t>
            </a:r>
          </a:p>
          <a:p>
            <a:pPr marL="714375" lvl="0" indent="-352425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tájékoztatás szóban és írásban – informatív beleegyezés</a:t>
            </a:r>
          </a:p>
          <a:p>
            <a:pPr marL="714375" lvl="0" indent="-352425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hu-HU" altLang="hu-HU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CÉL: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u-HU" altLang="hu-HU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kockázat és szövődmények csökkentése az </a:t>
            </a:r>
            <a:r>
              <a:rPr lang="hu-HU" altLang="hu-HU" sz="20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intra</a:t>
            </a:r>
            <a:r>
              <a:rPr lang="hu-HU" altLang="hu-HU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- és posztoperatív időszakban – felmérés, előkészítés, felkészítés, tervezés </a:t>
            </a:r>
          </a:p>
          <a:p>
            <a:pPr marL="714375" lvl="0" indent="-352425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endParaRPr lang="hu-HU" altLang="hu-HU" sz="20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714375" lvl="0" indent="-352425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  <a:p>
            <a:pPr marL="0" lv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749B9D59-8BAF-64B6-2ED8-72F7D69E03FC}"/>
              </a:ext>
            </a:extLst>
          </p:cNvPr>
          <p:cNvSpPr/>
          <p:nvPr/>
        </p:nvSpPr>
        <p:spPr>
          <a:xfrm>
            <a:off x="5157480" y="3724956"/>
            <a:ext cx="2981796" cy="513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56A86032-D3EC-FC33-FD82-B2817C63F806}"/>
              </a:ext>
            </a:extLst>
          </p:cNvPr>
          <p:cNvSpPr/>
          <p:nvPr/>
        </p:nvSpPr>
        <p:spPr>
          <a:xfrm>
            <a:off x="3085128" y="4027385"/>
            <a:ext cx="1290320" cy="513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D5AB027-4F58-413E-EAFD-85F2A2E13F7F}"/>
              </a:ext>
            </a:extLst>
          </p:cNvPr>
          <p:cNvSpPr txBox="1"/>
          <p:nvPr/>
        </p:nvSpPr>
        <p:spPr>
          <a:xfrm>
            <a:off x="640290" y="461594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50000"/>
                  </a:schemeClr>
                </a:solidFill>
              </a:rPr>
              <a:t>Mit?</a:t>
            </a: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B46AD6DA-97BE-AA16-31C5-7EF0F5892A22}"/>
              </a:ext>
            </a:extLst>
          </p:cNvPr>
          <p:cNvSpPr/>
          <p:nvPr/>
        </p:nvSpPr>
        <p:spPr>
          <a:xfrm>
            <a:off x="1350741" y="4648383"/>
            <a:ext cx="2662813" cy="513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07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2877">
        <p15:prstTrans prst="pageCurlDouble"/>
      </p:transition>
    </mc:Choice>
    <mc:Fallback xmlns="">
      <p:transition spd="slow" advTm="1728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549854" y="861704"/>
            <a:ext cx="9503765" cy="440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laborvizsgálat (vérkép, vizelet, vese- és májfunkció, ionok, vércukor / HgbA1C, TSH, vesefunkció)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EKG 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mellkasröntgen / légzésfunkció 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kiegészítő vizsgálatok illetve kontroll (krónikus alapbetegség, állapotfelmérés, terhelhetőség, St. p. COVID, OSAS, PM,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echokardiográfia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 – speciális rizikócsoportok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VTE prevenció, LMWH, véralvadásra ható szerek (anamnézis, labor)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VCS, ellenanyagszűrés, vérkészítmény tárolásra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CSAK OLYAN VIZSGÁLAT, AMINEK EREDMÉNYE TÉNYLEG FONTOS!</a:t>
            </a: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hu-HU" altLang="hu-HU" sz="20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  <a:p>
            <a:pPr marL="0" lvl="0" indent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0D21AC8-2C24-6C1F-307C-1DCD580C51BF}"/>
              </a:ext>
            </a:extLst>
          </p:cNvPr>
          <p:cNvSpPr txBox="1"/>
          <p:nvPr/>
        </p:nvSpPr>
        <p:spPr>
          <a:xfrm>
            <a:off x="1585198" y="4761549"/>
            <a:ext cx="3716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- </a:t>
            </a:r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státusz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- krónikus betegség állapota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- perioperatív protokoll 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0F2D2B4-ACD6-7A95-3FC6-DD2DCEC5A219}"/>
              </a:ext>
            </a:extLst>
          </p:cNvPr>
          <p:cNvSpPr txBox="1"/>
          <p:nvPr/>
        </p:nvSpPr>
        <p:spPr>
          <a:xfrm>
            <a:off x="549854" y="461594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50000"/>
                  </a:schemeClr>
                </a:solidFill>
              </a:rPr>
              <a:t>Mit?</a:t>
            </a:r>
          </a:p>
        </p:txBody>
      </p:sp>
    </p:spTree>
    <p:extLst>
      <p:ext uri="{BB962C8B-B14F-4D97-AF65-F5344CB8AC3E}">
        <p14:creationId xmlns:p14="http://schemas.microsoft.com/office/powerpoint/2010/main" val="755183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640289" y="995292"/>
            <a:ext cx="9503765" cy="440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PREOPERATÍV LÉGZÉSFUNKCIÓ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Anamnézis: COPD, krónikus bronchitis (dohányzás),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neuromuszkuláris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betegség, nehézlégzés, mellkasi deformitás, COVID utáni állapot, korábbi tüdőműtét?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                 </a:t>
            </a:r>
          </a:p>
          <a:p>
            <a:pPr marL="3765550" lvl="0" indent="-37655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                IGEN                     </a:t>
            </a:r>
          </a:p>
          <a:p>
            <a:pPr marL="2692400" lvl="0" indent="-26924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                                ha nem volt vagy 3 hónapnál régebbi a lelet vagy a legutóbbi vizsgálathoz képest állapotromlás áll fenn, akkor </a:t>
            </a:r>
            <a:r>
              <a:rPr lang="hu-HU" altLang="hu-HU" sz="20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szükséges légzésfunkció + St. p. COVID</a:t>
            </a:r>
          </a:p>
          <a:p>
            <a:pPr marL="3768725" lvl="0" indent="-3768725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  NEM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768725" lvl="0" indent="-3768725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  </a:t>
            </a:r>
          </a:p>
          <a:p>
            <a:pPr marL="2784475" lvl="0" indent="-2784475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lv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ha mellkasi műtétre készülünk, a negatív anamnézis ellenére                                           </a:t>
            </a:r>
            <a:r>
              <a:rPr lang="hu-HU" altLang="hu-HU" sz="20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szükséges légzésfunkció</a:t>
            </a:r>
          </a:p>
          <a:p>
            <a:pPr marL="2784475" lvl="0" indent="-2784475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784475" lvl="0" indent="-2784475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0" lv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Nyíl: jobbra mutató 1">
            <a:extLst>
              <a:ext uri="{FF2B5EF4-FFF2-40B4-BE49-F238E27FC236}">
                <a16:creationId xmlns:a16="http://schemas.microsoft.com/office/drawing/2014/main" id="{02274A2E-0B1C-55BB-56E7-BD82B444C879}"/>
              </a:ext>
            </a:extLst>
          </p:cNvPr>
          <p:cNvSpPr/>
          <p:nvPr/>
        </p:nvSpPr>
        <p:spPr>
          <a:xfrm>
            <a:off x="2295119" y="2813163"/>
            <a:ext cx="1019216" cy="4425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Nyíl: lefelé mutató 2">
            <a:extLst>
              <a:ext uri="{FF2B5EF4-FFF2-40B4-BE49-F238E27FC236}">
                <a16:creationId xmlns:a16="http://schemas.microsoft.com/office/drawing/2014/main" id="{8ED61391-135C-D442-1B06-94D79FA24C5C}"/>
              </a:ext>
            </a:extLst>
          </p:cNvPr>
          <p:cNvSpPr/>
          <p:nvPr/>
        </p:nvSpPr>
        <p:spPr>
          <a:xfrm>
            <a:off x="1354588" y="4168865"/>
            <a:ext cx="484632" cy="8553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6D81E16-6514-3166-FFA4-8A2ED3D3A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703" y="3736729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640290" y="995292"/>
            <a:ext cx="10596670" cy="440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u-HU" altLang="hu-HU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PREOPERATÍV MELLKASRÖNTGEN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Anamnézis: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kardiális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és/vagy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pulmonális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betegség, mellkasi műtét, daganatos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betegség, mellkast érintő egyéb betegség, </a:t>
            </a:r>
            <a:r>
              <a:rPr lang="hu-HU" altLang="hu-HU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pulmonális</a:t>
            </a: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eredetű panasz?</a:t>
            </a:r>
          </a:p>
          <a:p>
            <a:pPr marL="0" lv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                 </a:t>
            </a:r>
          </a:p>
          <a:p>
            <a:pPr marL="3768725" lvl="0" indent="-3768725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                  IGEN                     </a:t>
            </a:r>
          </a:p>
          <a:p>
            <a:pPr marL="2954338" lv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nincs egy éven belüli lelet vagy van, de azóta újabb panasz vagy állapotromlás áll fenn, akkor </a:t>
            </a:r>
            <a:r>
              <a:rPr lang="hu-HU" altLang="hu-HU" sz="20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szükséges mellkasröntgen</a:t>
            </a:r>
          </a:p>
          <a:p>
            <a:pPr marL="538163" lvl="0" indent="-538163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NEM</a:t>
            </a:r>
          </a:p>
          <a:p>
            <a:pPr marL="0" lv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768725" lvl="0" indent="-3768725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  </a:t>
            </a:r>
          </a:p>
          <a:p>
            <a:pPr marL="2784475" lvl="0" indent="-2784475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lv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ha az állapotfelméréshez, a rizikóbecsléshez elengedhetetlen,                                               akkor </a:t>
            </a:r>
            <a:r>
              <a:rPr lang="hu-HU" altLang="hu-HU" sz="20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szükséges mellkasröntgen</a:t>
            </a:r>
          </a:p>
          <a:p>
            <a:pPr marL="2784475" lvl="0" indent="-2784475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hu-HU" altLang="hu-HU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784475" lvl="0" indent="-2784475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0" lv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hu-HU" altLang="hu-H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Nyíl: jobbra mutató 1">
            <a:extLst>
              <a:ext uri="{FF2B5EF4-FFF2-40B4-BE49-F238E27FC236}">
                <a16:creationId xmlns:a16="http://schemas.microsoft.com/office/drawing/2014/main" id="{02274A2E-0B1C-55BB-56E7-BD82B444C879}"/>
              </a:ext>
            </a:extLst>
          </p:cNvPr>
          <p:cNvSpPr/>
          <p:nvPr/>
        </p:nvSpPr>
        <p:spPr>
          <a:xfrm>
            <a:off x="2431006" y="2835597"/>
            <a:ext cx="978408" cy="4807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Nyíl: lefelé mutató 2">
            <a:extLst>
              <a:ext uri="{FF2B5EF4-FFF2-40B4-BE49-F238E27FC236}">
                <a16:creationId xmlns:a16="http://schemas.microsoft.com/office/drawing/2014/main" id="{8ED61391-135C-D442-1B06-94D79FA24C5C}"/>
              </a:ext>
            </a:extLst>
          </p:cNvPr>
          <p:cNvSpPr/>
          <p:nvPr/>
        </p:nvSpPr>
        <p:spPr>
          <a:xfrm>
            <a:off x="1168289" y="3838471"/>
            <a:ext cx="457102" cy="8440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6DE29A5-C74C-6025-DCD2-10D3C3119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643" y="3995438"/>
            <a:ext cx="3070067" cy="204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1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9.5|5.2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3|8.7|4.2|14.6|2.7|16.8|2.2|63.1|13.8|12.9|2.2|4|1.2|0.3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5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1|2.6|0.8|1.1|1.5|32.8|9.3|0.3|0|1|0.3|3.5|3.5"/>
</p:tagLst>
</file>

<file path=ppt/theme/theme1.xml><?xml version="1.0" encoding="utf-8"?>
<a:theme xmlns:a="http://schemas.openxmlformats.org/drawingml/2006/main" name="Office-téma">
  <a:themeElements>
    <a:clrScheme name="99. egyéni séma">
      <a:dk1>
        <a:srgbClr val="1A606E"/>
      </a:dk1>
      <a:lt1>
        <a:srgbClr val="FFFFFF"/>
      </a:lt1>
      <a:dk2>
        <a:srgbClr val="545454"/>
      </a:dk2>
      <a:lt2>
        <a:srgbClr val="2791A6"/>
      </a:lt2>
      <a:accent1>
        <a:srgbClr val="40BAD2"/>
      </a:accent1>
      <a:accent2>
        <a:srgbClr val="8CD5E3"/>
      </a:accent2>
      <a:accent3>
        <a:srgbClr val="FFFFFF"/>
      </a:accent3>
      <a:accent4>
        <a:srgbClr val="B2E3ED"/>
      </a:accent4>
      <a:accent5>
        <a:srgbClr val="1A606E"/>
      </a:accent5>
      <a:accent6>
        <a:srgbClr val="002060"/>
      </a:accent6>
      <a:hlink>
        <a:srgbClr val="40BAD2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1136</Words>
  <Application>Microsoft Office PowerPoint</Application>
  <PresentationFormat>Szélesvásznú</PresentationFormat>
  <Paragraphs>210</Paragraphs>
  <Slides>21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Calibri</vt:lpstr>
      <vt:lpstr>Poppins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Zoltan Egri</dc:creator>
  <cp:lastModifiedBy>Závodiné Dr. Bocskai Timea</cp:lastModifiedBy>
  <cp:revision>351</cp:revision>
  <dcterms:created xsi:type="dcterms:W3CDTF">2020-12-03T17:17:37Z</dcterms:created>
  <dcterms:modified xsi:type="dcterms:W3CDTF">2023-09-29T05:57:58Z</dcterms:modified>
</cp:coreProperties>
</file>